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Poppins SemiBold"/>
      <p:regular r:id="rId40"/>
      <p:bold r:id="rId41"/>
      <p:italic r:id="rId42"/>
      <p:boldItalic r:id="rId43"/>
    </p:embeddedFont>
    <p:embeddedFont>
      <p:font typeface="Lexend"/>
      <p:regular r:id="rId44"/>
      <p:bold r:id="rId45"/>
    </p:embeddedFont>
    <p:embeddedFont>
      <p:font typeface="Lexend Black"/>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20" Type="http://schemas.openxmlformats.org/officeDocument/2006/relationships/slide" Target="slides/slide15.xml"/><Relationship Id="rId42" Type="http://schemas.openxmlformats.org/officeDocument/2006/relationships/font" Target="fonts/PoppinsSemiBold-italic.fntdata"/><Relationship Id="rId41" Type="http://schemas.openxmlformats.org/officeDocument/2006/relationships/font" Target="fonts/PoppinsSemiBold-bold.fntdata"/><Relationship Id="rId22" Type="http://schemas.openxmlformats.org/officeDocument/2006/relationships/slide" Target="slides/slide17.xml"/><Relationship Id="rId44" Type="http://schemas.openxmlformats.org/officeDocument/2006/relationships/font" Target="fonts/Lexend-regular.fntdata"/><Relationship Id="rId21" Type="http://schemas.openxmlformats.org/officeDocument/2006/relationships/slide" Target="slides/slide16.xml"/><Relationship Id="rId43" Type="http://schemas.openxmlformats.org/officeDocument/2006/relationships/font" Target="fonts/PoppinsSemiBold-boldItalic.fntdata"/><Relationship Id="rId24" Type="http://schemas.openxmlformats.org/officeDocument/2006/relationships/slide" Target="slides/slide19.xml"/><Relationship Id="rId46" Type="http://schemas.openxmlformats.org/officeDocument/2006/relationships/font" Target="fonts/LexendBlack-bold.fntdata"/><Relationship Id="rId23" Type="http://schemas.openxmlformats.org/officeDocument/2006/relationships/slide" Target="slides/slide18.xml"/><Relationship Id="rId45" Type="http://schemas.openxmlformats.org/officeDocument/2006/relationships/font" Target="fonts/Lexe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f60c45549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Printing Like a Pro </a:t>
            </a:r>
            <a:endParaRPr/>
          </a:p>
        </p:txBody>
      </p:sp>
      <p:sp>
        <p:nvSpPr>
          <p:cNvPr id="52" name="Google Shape;52;g2f60c455493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0504afcd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0504afcd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0504afcd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00504afcd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0504afcd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0504afcd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00504afcd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00504afcd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00504afc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00504afc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24923d1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024923d1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0504afcd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0504afcd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0504afc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00504afc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f60c455493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f60c455493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f60c45549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f60c45549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0504afcd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00504afcd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f60c455493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f60c455493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60c45549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60c45549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f60c45549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f60c45549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0504afc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0504afc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60c45549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60c45549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f60c45549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f60c45549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f73e5ac92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f73e5ac92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&lt;qu&gt; as blendable “coo” - UFLI, Reading Mastery, etc.</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f60c455493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f60c45549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00504afc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00504afc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0504afcd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00504afcd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f7d84b4b4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f7d84b4b4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f60c45549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f60c45549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&lt;w&gt; as blendable “woo” - UFLI, Reading Mastery, etc.</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f73e5ac92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f73e5ac92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&lt;y&gt; as blendable “yee” - UFLI, Reading Mastery, etc.</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f60c455493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f60c455493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f73e5ac92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f73e5ac92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f60c45549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f60c45549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f60c455493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f60c455493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0504afcd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0504afc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60c455493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f60c455493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60c45549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60c45549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0504afc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0504afc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0504afcd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00504afcd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png"/><Relationship Id="rId11" Type="http://schemas.openxmlformats.org/officeDocument/2006/relationships/image" Target="../media/image36.png"/><Relationship Id="rId10" Type="http://schemas.openxmlformats.org/officeDocument/2006/relationships/image" Target="../media/image10.png"/><Relationship Id="rId12" Type="http://schemas.openxmlformats.org/officeDocument/2006/relationships/image" Target="../media/image7.png"/><Relationship Id="rId9"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png"/><Relationship Id="rId8"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_TT42Dgqs4E"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www.youtube.com/watch?v=C1rM7oXxs1g"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www.youtube.com/watch?v=NoUTiAZrWlQ"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www.youtube.com/watch?v=QLt-UYTmrhg" TargetMode="Externa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www.youtube.com/watch?v=lAqkIwN49t8"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www.youtube.com/watch?v=HLrt2vYfL0Y"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www.youtube.com/watch?v=opaM4p8R4Xo" TargetMode="Externa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www.youtube.com/watch?v=uABzxYqezGs" TargetMode="Externa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hyperlink" Target="https://drive.google.com/file/d/10HX2aRs35wrnnP5B-F2EBcE5VQfda2yH/view?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www.youtube.com/watch?v=nBbyHl19uuQ" TargetMode="Externa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www.youtube.com/watch?v=d13eYya1Pvk" TargetMode="Externa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hyperlink" Target="http://www.youtube.com/watch?v=Y_0bsRfx3gU" TargetMode="Externa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www.youtube.com/watch?v=fHipPv3PN-Q" TargetMode="Externa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hyperlink" Target="http://www.youtube.com/watch?v=ky22-IzinfU" TargetMode="Externa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hyperlink" Target="http://www.youtube.com/watch?v=AYyT90ngXEs" TargetMode="Externa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www.youtube.com/watch?v=-OlZmK1OrnM" TargetMode="Externa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www.youtube.com/watch?v=rLHJcyDImoo" TargetMode="Externa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hyperlink" Target="http://www.youtube.com/watch?v=oxcKkqLK9W8" TargetMode="External"/><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www.youtube.com/watch?v=z3pWGpcg9VI" TargetMode="Externa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www.youtube.com/watch?v=sI3JcO4kD9k" TargetMode="Externa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hyperlink" Target="http://www.youtube.com/watch?v=bOsTzsBzU4A" TargetMode="Externa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hyperlink" Target="http://www.youtube.com/watch?v=xMvPBKUNnL0" TargetMode="Externa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www.youtube.com/watch?v=H7toB2G-t4o"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DsbhhBGtNuU" TargetMode="Externa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www.youtube.com/watch?v=diGkWPZHY8I" TargetMode="Externa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www.youtube.com/watch?v=jqn8BagU3BE"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youtube.com/watch?v=-D8ZXKgqTts" TargetMode="Externa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F67"/>
        </a:solidFill>
      </p:bgPr>
    </p:bg>
    <p:spTree>
      <p:nvGrpSpPr>
        <p:cNvPr id="53" name="Shape 53"/>
        <p:cNvGrpSpPr/>
        <p:nvPr/>
      </p:nvGrpSpPr>
      <p:grpSpPr>
        <a:xfrm>
          <a:off x="0" y="0"/>
          <a:ext cx="0" cy="0"/>
          <a:chOff x="0" y="0"/>
          <a:chExt cx="0" cy="0"/>
        </a:xfrm>
      </p:grpSpPr>
      <p:sp>
        <p:nvSpPr>
          <p:cNvPr id="54" name="Google Shape;54;p13"/>
          <p:cNvSpPr/>
          <p:nvPr/>
        </p:nvSpPr>
        <p:spPr>
          <a:xfrm rot="-274435">
            <a:off x="1119693" y="345878"/>
            <a:ext cx="2256322" cy="1269181"/>
          </a:xfrm>
          <a:custGeom>
            <a:rect b="b" l="l" r="r" t="t"/>
            <a:pathLst>
              <a:path extrusionOk="0" h="2530278" w="4498272">
                <a:moveTo>
                  <a:pt x="0" y="0"/>
                </a:moveTo>
                <a:lnTo>
                  <a:pt x="4498272" y="0"/>
                </a:lnTo>
                <a:lnTo>
                  <a:pt x="4498272" y="2530278"/>
                </a:lnTo>
                <a:lnTo>
                  <a:pt x="0" y="2530278"/>
                </a:lnTo>
                <a:lnTo>
                  <a:pt x="0" y="0"/>
                </a:lnTo>
                <a:close/>
              </a:path>
            </a:pathLst>
          </a:custGeom>
          <a:blipFill rotWithShape="1">
            <a:blip r:embed="rId3">
              <a:alphaModFix/>
            </a:blip>
            <a:stretch>
              <a:fillRect b="0" l="0" r="0" t="0"/>
            </a:stretch>
          </a:blipFill>
          <a:ln>
            <a:noFill/>
          </a:ln>
        </p:spPr>
      </p:sp>
      <p:sp>
        <p:nvSpPr>
          <p:cNvPr id="55" name="Google Shape;55;p13"/>
          <p:cNvSpPr/>
          <p:nvPr/>
        </p:nvSpPr>
        <p:spPr>
          <a:xfrm rot="395572">
            <a:off x="3673316" y="356747"/>
            <a:ext cx="2340657" cy="1316619"/>
          </a:xfrm>
          <a:custGeom>
            <a:rect b="b" l="l" r="r" t="t"/>
            <a:pathLst>
              <a:path extrusionOk="0" h="2628970" w="4673725">
                <a:moveTo>
                  <a:pt x="0" y="0"/>
                </a:moveTo>
                <a:lnTo>
                  <a:pt x="4673725" y="0"/>
                </a:lnTo>
                <a:lnTo>
                  <a:pt x="4673725" y="2628971"/>
                </a:lnTo>
                <a:lnTo>
                  <a:pt x="0" y="2628971"/>
                </a:lnTo>
                <a:lnTo>
                  <a:pt x="0" y="0"/>
                </a:lnTo>
                <a:close/>
              </a:path>
            </a:pathLst>
          </a:custGeom>
          <a:blipFill rotWithShape="1">
            <a:blip r:embed="rId4">
              <a:alphaModFix/>
            </a:blip>
            <a:stretch>
              <a:fillRect b="0" l="0" r="0" t="0"/>
            </a:stretch>
          </a:blipFill>
          <a:ln>
            <a:noFill/>
          </a:ln>
        </p:spPr>
      </p:sp>
      <p:sp>
        <p:nvSpPr>
          <p:cNvPr id="56" name="Google Shape;56;p13"/>
          <p:cNvSpPr/>
          <p:nvPr/>
        </p:nvSpPr>
        <p:spPr>
          <a:xfrm rot="-361440">
            <a:off x="6256462" y="378939"/>
            <a:ext cx="2277556" cy="1281813"/>
          </a:xfrm>
          <a:custGeom>
            <a:rect b="b" l="l" r="r" t="t"/>
            <a:pathLst>
              <a:path extrusionOk="0" h="2560906" w="4552722">
                <a:moveTo>
                  <a:pt x="0" y="0"/>
                </a:moveTo>
                <a:lnTo>
                  <a:pt x="4552722" y="0"/>
                </a:lnTo>
                <a:lnTo>
                  <a:pt x="4552722" y="2560906"/>
                </a:lnTo>
                <a:lnTo>
                  <a:pt x="0" y="2560906"/>
                </a:lnTo>
                <a:lnTo>
                  <a:pt x="0" y="0"/>
                </a:lnTo>
                <a:close/>
              </a:path>
            </a:pathLst>
          </a:custGeom>
          <a:blipFill rotWithShape="1">
            <a:blip r:embed="rId5">
              <a:alphaModFix/>
            </a:blip>
            <a:stretch>
              <a:fillRect b="0" l="0" r="0" t="0"/>
            </a:stretch>
          </a:blipFill>
          <a:ln>
            <a:noFill/>
          </a:ln>
        </p:spPr>
      </p:sp>
      <p:sp>
        <p:nvSpPr>
          <p:cNvPr id="57" name="Google Shape;57;p13"/>
          <p:cNvSpPr/>
          <p:nvPr/>
        </p:nvSpPr>
        <p:spPr>
          <a:xfrm rot="395572">
            <a:off x="6368072" y="1545592"/>
            <a:ext cx="2165705" cy="1218209"/>
          </a:xfrm>
          <a:custGeom>
            <a:rect b="b" l="l" r="r" t="t"/>
            <a:pathLst>
              <a:path extrusionOk="0" h="2432469" w="4324389">
                <a:moveTo>
                  <a:pt x="0" y="0"/>
                </a:moveTo>
                <a:lnTo>
                  <a:pt x="4324390" y="0"/>
                </a:lnTo>
                <a:lnTo>
                  <a:pt x="4324390" y="2432470"/>
                </a:lnTo>
                <a:lnTo>
                  <a:pt x="0" y="2432470"/>
                </a:lnTo>
                <a:lnTo>
                  <a:pt x="0" y="0"/>
                </a:lnTo>
                <a:close/>
              </a:path>
            </a:pathLst>
          </a:custGeom>
          <a:blipFill rotWithShape="1">
            <a:blip r:embed="rId6">
              <a:alphaModFix/>
            </a:blip>
            <a:stretch>
              <a:fillRect b="0" l="0" r="0" t="0"/>
            </a:stretch>
          </a:blipFill>
          <a:ln>
            <a:noFill/>
          </a:ln>
        </p:spPr>
      </p:sp>
      <p:sp>
        <p:nvSpPr>
          <p:cNvPr id="58" name="Google Shape;58;p13"/>
          <p:cNvSpPr/>
          <p:nvPr/>
        </p:nvSpPr>
        <p:spPr>
          <a:xfrm rot="-223140">
            <a:off x="3569761" y="1466421"/>
            <a:ext cx="2368829" cy="1296382"/>
          </a:xfrm>
          <a:custGeom>
            <a:rect b="b" l="l" r="r" t="t"/>
            <a:pathLst>
              <a:path extrusionOk="0" h="2587304" w="4727682">
                <a:moveTo>
                  <a:pt x="0" y="0"/>
                </a:moveTo>
                <a:lnTo>
                  <a:pt x="4727683" y="0"/>
                </a:lnTo>
                <a:lnTo>
                  <a:pt x="4727683" y="2587303"/>
                </a:lnTo>
                <a:lnTo>
                  <a:pt x="0" y="2587303"/>
                </a:lnTo>
                <a:lnTo>
                  <a:pt x="0" y="0"/>
                </a:lnTo>
                <a:close/>
              </a:path>
            </a:pathLst>
          </a:custGeom>
          <a:blipFill rotWithShape="1">
            <a:blip r:embed="rId7">
              <a:alphaModFix/>
            </a:blip>
            <a:stretch>
              <a:fillRect b="-1389" l="0" r="0" t="-1389"/>
            </a:stretch>
          </a:blipFill>
          <a:ln>
            <a:noFill/>
          </a:ln>
        </p:spPr>
      </p:sp>
      <p:sp>
        <p:nvSpPr>
          <p:cNvPr id="59" name="Google Shape;59;p13"/>
          <p:cNvSpPr/>
          <p:nvPr/>
        </p:nvSpPr>
        <p:spPr>
          <a:xfrm>
            <a:off x="1072680" y="1487404"/>
            <a:ext cx="2116806" cy="1190703"/>
          </a:xfrm>
          <a:custGeom>
            <a:rect b="b" l="l" r="r" t="t"/>
            <a:pathLst>
              <a:path extrusionOk="0" h="2381406" w="4233611">
                <a:moveTo>
                  <a:pt x="0" y="0"/>
                </a:moveTo>
                <a:lnTo>
                  <a:pt x="4233611" y="0"/>
                </a:lnTo>
                <a:lnTo>
                  <a:pt x="4233611" y="2381406"/>
                </a:lnTo>
                <a:lnTo>
                  <a:pt x="0" y="2381406"/>
                </a:lnTo>
                <a:lnTo>
                  <a:pt x="0" y="0"/>
                </a:lnTo>
                <a:close/>
              </a:path>
            </a:pathLst>
          </a:custGeom>
          <a:blipFill rotWithShape="1">
            <a:blip r:embed="rId8">
              <a:alphaModFix/>
            </a:blip>
            <a:stretch>
              <a:fillRect b="0" l="0" r="0" t="0"/>
            </a:stretch>
          </a:blipFill>
          <a:ln>
            <a:noFill/>
          </a:ln>
        </p:spPr>
      </p:sp>
      <p:sp>
        <p:nvSpPr>
          <p:cNvPr id="60" name="Google Shape;60;p13"/>
          <p:cNvSpPr/>
          <p:nvPr/>
        </p:nvSpPr>
        <p:spPr>
          <a:xfrm rot="446623">
            <a:off x="1126264" y="2653776"/>
            <a:ext cx="2182376" cy="1227587"/>
          </a:xfrm>
          <a:custGeom>
            <a:rect b="b" l="l" r="r" t="t"/>
            <a:pathLst>
              <a:path extrusionOk="0" h="2446716" w="4349718">
                <a:moveTo>
                  <a:pt x="0" y="0"/>
                </a:moveTo>
                <a:lnTo>
                  <a:pt x="4349717" y="0"/>
                </a:lnTo>
                <a:lnTo>
                  <a:pt x="4349717" y="2446716"/>
                </a:lnTo>
                <a:lnTo>
                  <a:pt x="0" y="2446716"/>
                </a:lnTo>
                <a:lnTo>
                  <a:pt x="0" y="0"/>
                </a:lnTo>
                <a:close/>
              </a:path>
            </a:pathLst>
          </a:custGeom>
          <a:blipFill rotWithShape="1">
            <a:blip r:embed="rId9">
              <a:alphaModFix/>
            </a:blip>
            <a:stretch>
              <a:fillRect b="0" l="0" r="0" t="0"/>
            </a:stretch>
          </a:blipFill>
          <a:ln>
            <a:noFill/>
          </a:ln>
        </p:spPr>
      </p:sp>
      <p:sp>
        <p:nvSpPr>
          <p:cNvPr id="61" name="Google Shape;61;p13"/>
          <p:cNvSpPr/>
          <p:nvPr/>
        </p:nvSpPr>
        <p:spPr>
          <a:xfrm rot="-327235">
            <a:off x="6247868" y="2737110"/>
            <a:ext cx="2270003" cy="1276877"/>
          </a:xfrm>
          <a:custGeom>
            <a:rect b="b" l="l" r="r" t="t"/>
            <a:pathLst>
              <a:path extrusionOk="0" h="2554968" w="4542165">
                <a:moveTo>
                  <a:pt x="0" y="0"/>
                </a:moveTo>
                <a:lnTo>
                  <a:pt x="4542165" y="0"/>
                </a:lnTo>
                <a:lnTo>
                  <a:pt x="4542165" y="2554968"/>
                </a:lnTo>
                <a:lnTo>
                  <a:pt x="0" y="2554968"/>
                </a:lnTo>
                <a:lnTo>
                  <a:pt x="0" y="0"/>
                </a:lnTo>
                <a:close/>
              </a:path>
            </a:pathLst>
          </a:custGeom>
          <a:blipFill rotWithShape="1">
            <a:blip r:embed="rId10">
              <a:alphaModFix/>
            </a:blip>
            <a:stretch>
              <a:fillRect b="0" l="0" r="0" t="0"/>
            </a:stretch>
          </a:blipFill>
          <a:ln>
            <a:noFill/>
          </a:ln>
        </p:spPr>
      </p:sp>
      <p:sp>
        <p:nvSpPr>
          <p:cNvPr id="62" name="Google Shape;62;p13"/>
          <p:cNvSpPr/>
          <p:nvPr/>
        </p:nvSpPr>
        <p:spPr>
          <a:xfrm>
            <a:off x="3606935" y="2725216"/>
            <a:ext cx="2408659" cy="1354871"/>
          </a:xfrm>
          <a:custGeom>
            <a:rect b="b" l="l" r="r" t="t"/>
            <a:pathLst>
              <a:path extrusionOk="0" h="2709741" w="4817318">
                <a:moveTo>
                  <a:pt x="0" y="0"/>
                </a:moveTo>
                <a:lnTo>
                  <a:pt x="4817318" y="0"/>
                </a:lnTo>
                <a:lnTo>
                  <a:pt x="4817318" y="2709741"/>
                </a:lnTo>
                <a:lnTo>
                  <a:pt x="0" y="2709741"/>
                </a:lnTo>
                <a:lnTo>
                  <a:pt x="0" y="0"/>
                </a:lnTo>
                <a:close/>
              </a:path>
            </a:pathLst>
          </a:custGeom>
          <a:blipFill rotWithShape="1">
            <a:blip r:embed="rId11">
              <a:alphaModFix/>
            </a:blip>
            <a:stretch>
              <a:fillRect b="0" l="0" r="0" t="0"/>
            </a:stretch>
          </a:blipFill>
          <a:ln>
            <a:noFill/>
          </a:ln>
        </p:spPr>
      </p:sp>
      <p:sp>
        <p:nvSpPr>
          <p:cNvPr id="63" name="Google Shape;63;p13"/>
          <p:cNvSpPr/>
          <p:nvPr/>
        </p:nvSpPr>
        <p:spPr>
          <a:xfrm>
            <a:off x="6958444" y="4311036"/>
            <a:ext cx="1948965" cy="636228"/>
          </a:xfrm>
          <a:custGeom>
            <a:rect b="b" l="l" r="r" t="t"/>
            <a:pathLst>
              <a:path extrusionOk="0" h="1272457" w="3897929">
                <a:moveTo>
                  <a:pt x="0" y="0"/>
                </a:moveTo>
                <a:lnTo>
                  <a:pt x="3897929" y="0"/>
                </a:lnTo>
                <a:lnTo>
                  <a:pt x="3897929" y="1272458"/>
                </a:lnTo>
                <a:lnTo>
                  <a:pt x="0" y="1272458"/>
                </a:lnTo>
                <a:lnTo>
                  <a:pt x="0" y="0"/>
                </a:lnTo>
                <a:close/>
              </a:path>
            </a:pathLst>
          </a:custGeom>
          <a:blipFill rotWithShape="1">
            <a:blip r:embed="rId12">
              <a:alphaModFix/>
            </a:blip>
            <a:stretch>
              <a:fillRect b="0" l="0" r="0" t="0"/>
            </a:stretch>
          </a:blipFill>
          <a:ln>
            <a:noFill/>
          </a:ln>
        </p:spPr>
      </p:sp>
      <p:sp>
        <p:nvSpPr>
          <p:cNvPr id="64" name="Google Shape;64;p13"/>
          <p:cNvSpPr txBox="1"/>
          <p:nvPr/>
        </p:nvSpPr>
        <p:spPr>
          <a:xfrm>
            <a:off x="545268" y="4375367"/>
            <a:ext cx="5532900" cy="4311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 sz="2800" u="none" cap="none" strike="noStrike">
                <a:solidFill>
                  <a:srgbClr val="FFFFFF"/>
                </a:solidFill>
                <a:latin typeface="Poppins SemiBold"/>
                <a:ea typeface="Poppins SemiBold"/>
                <a:cs typeface="Poppins SemiBold"/>
                <a:sym typeface="Poppins SemiBold"/>
              </a:rPr>
              <a:t>Embedded Picture Mnemonics</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12" name="Google Shape;112;p22" title="Embedded Mnemonic - O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17" name="Google Shape;117;p23" title="Embedded Mnemonic - E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22" name="Google Shape;122;p24" title="Embedded Mnemonic - A (with explicit instruction!)">
            <a:hlinkClick r:id="rId3"/>
          </p:cNvPr>
          <p:cNvPicPr preferRelativeResize="0"/>
          <p:nvPr/>
        </p:nvPicPr>
        <p:blipFill>
          <a:blip r:embed="rId4">
            <a:alphaModFix/>
          </a:blip>
          <a:stretch>
            <a:fillRect/>
          </a:stretch>
        </p:blipFill>
        <p:spPr>
          <a:xfrm>
            <a:off x="0" y="0"/>
            <a:ext cx="9144000" cy="51434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27" name="Google Shape;127;p25" title="Embedded Mnemonic - D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31" name="Shape 131"/>
        <p:cNvGrpSpPr/>
        <p:nvPr/>
      </p:nvGrpSpPr>
      <p:grpSpPr>
        <a:xfrm>
          <a:off x="0" y="0"/>
          <a:ext cx="0" cy="0"/>
          <a:chOff x="0" y="0"/>
          <a:chExt cx="0" cy="0"/>
        </a:xfrm>
      </p:grpSpPr>
      <p:sp>
        <p:nvSpPr>
          <p:cNvPr id="132" name="Google Shape;132;p26"/>
          <p:cNvSpPr/>
          <p:nvPr/>
        </p:nvSpPr>
        <p:spPr>
          <a:xfrm>
            <a:off x="295925" y="274800"/>
            <a:ext cx="8584200" cy="4638600"/>
          </a:xfrm>
          <a:prstGeom prst="rect">
            <a:avLst/>
          </a:prstGeom>
          <a:noFill/>
          <a:ln cap="flat" cmpd="sng" w="28575">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26"/>
          <p:cNvSpPr txBox="1"/>
          <p:nvPr/>
        </p:nvSpPr>
        <p:spPr>
          <a:xfrm>
            <a:off x="260700" y="1709850"/>
            <a:ext cx="8619600" cy="172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0">
                <a:solidFill>
                  <a:schemeClr val="dk2"/>
                </a:solidFill>
                <a:latin typeface="Lexend Black"/>
                <a:ea typeface="Lexend Black"/>
                <a:cs typeface="Lexend Black"/>
                <a:sym typeface="Lexend Black"/>
              </a:rPr>
              <a:t>Curvers</a:t>
            </a:r>
            <a:endParaRPr sz="10000">
              <a:solidFill>
                <a:schemeClr val="dk2"/>
              </a:solidFill>
              <a:latin typeface="Lexend Black"/>
              <a:ea typeface="Lexend Black"/>
              <a:cs typeface="Lexend Black"/>
              <a:sym typeface="Lexend Black"/>
            </a:endParaRPr>
          </a:p>
          <a:p>
            <a:pPr indent="0" lvl="0" marL="0" rtl="0" algn="ctr">
              <a:spcBef>
                <a:spcPts val="0"/>
              </a:spcBef>
              <a:spcAft>
                <a:spcPts val="0"/>
              </a:spcAft>
              <a:buNone/>
            </a:pPr>
            <a:r>
              <a:rPr lang="en" sz="10000">
                <a:solidFill>
                  <a:schemeClr val="dk2"/>
                </a:solidFill>
                <a:latin typeface="Lexend Black"/>
                <a:ea typeface="Lexend Black"/>
                <a:cs typeface="Lexend Black"/>
                <a:sym typeface="Lexend Black"/>
              </a:rPr>
              <a:t>(Special)</a:t>
            </a:r>
            <a:endParaRPr sz="10000">
              <a:solidFill>
                <a:schemeClr val="dk2"/>
              </a:solidFill>
              <a:latin typeface="Lexend Black"/>
              <a:ea typeface="Lexend Black"/>
              <a:cs typeface="Lexend Black"/>
              <a:sym typeface="Lexend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38" name="Google Shape;138;p27" title="Embedded Mnemonic - S Instructional Video">
            <a:hlinkClick r:id="rId3"/>
          </p:cNvPr>
          <p:cNvPicPr preferRelativeResize="0"/>
          <p:nvPr/>
        </p:nvPicPr>
        <p:blipFill>
          <a:blip r:embed="rId4">
            <a:alphaModFix/>
          </a:blip>
          <a:stretch>
            <a:fillRect/>
          </a:stretch>
        </p:blipFill>
        <p:spPr>
          <a:xfrm>
            <a:off x="0" y="5"/>
            <a:ext cx="9144000" cy="51434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43" name="Google Shape;143;p28" title="Embedded Mnemonic - U Instructional Video">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47" name="Shape 147"/>
        <p:cNvGrpSpPr/>
        <p:nvPr/>
      </p:nvGrpSpPr>
      <p:grpSpPr>
        <a:xfrm>
          <a:off x="0" y="0"/>
          <a:ext cx="0" cy="0"/>
          <a:chOff x="0" y="0"/>
          <a:chExt cx="0" cy="0"/>
        </a:xfrm>
      </p:grpSpPr>
      <p:sp>
        <p:nvSpPr>
          <p:cNvPr id="148" name="Google Shape;148;p29"/>
          <p:cNvSpPr/>
          <p:nvPr/>
        </p:nvSpPr>
        <p:spPr>
          <a:xfrm>
            <a:off x="295925" y="274800"/>
            <a:ext cx="8584200" cy="4638600"/>
          </a:xfrm>
          <a:prstGeom prst="rect">
            <a:avLst/>
          </a:prstGeom>
          <a:noFill/>
          <a:ln cap="flat" cmpd="sng" w="28575">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9"/>
          <p:cNvSpPr txBox="1"/>
          <p:nvPr/>
        </p:nvSpPr>
        <p:spPr>
          <a:xfrm>
            <a:off x="260700" y="1709850"/>
            <a:ext cx="8619600" cy="172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0">
                <a:solidFill>
                  <a:schemeClr val="dk2"/>
                </a:solidFill>
                <a:latin typeface="Lexend Black"/>
                <a:ea typeface="Lexend Black"/>
                <a:cs typeface="Lexend Black"/>
                <a:sym typeface="Lexend Black"/>
              </a:rPr>
              <a:t>Curvers</a:t>
            </a:r>
            <a:endParaRPr sz="10000">
              <a:solidFill>
                <a:schemeClr val="dk2"/>
              </a:solidFill>
              <a:latin typeface="Lexend Black"/>
              <a:ea typeface="Lexend Black"/>
              <a:cs typeface="Lexend Black"/>
              <a:sym typeface="Lexend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54" name="Google Shape;154;p30" title="Embedded Mnemonic - R Instructional Video">
            <a:hlinkClick r:id="rId3"/>
          </p:cNvPr>
          <p:cNvPicPr preferRelativeResize="0"/>
          <p:nvPr/>
        </p:nvPicPr>
        <p:blipFill>
          <a:blip r:embed="rId4">
            <a:alphaModFix/>
          </a:blip>
          <a:stretch>
            <a:fillRect/>
          </a:stretch>
        </p:blipFill>
        <p:spPr>
          <a:xfrm>
            <a:off x="0" y="0"/>
            <a:ext cx="9144022"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59" name="Google Shape;159;p31" title="Embedded Mnemonic - N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152400" y="385288"/>
            <a:ext cx="8839199" cy="4372914"/>
          </a:xfrm>
          <a:prstGeom prst="rect">
            <a:avLst/>
          </a:prstGeom>
          <a:noFill/>
          <a:ln>
            <a:noFill/>
          </a:ln>
        </p:spPr>
      </p:pic>
      <p:sp>
        <p:nvSpPr>
          <p:cNvPr id="70" name="Google Shape;70;p14"/>
          <p:cNvSpPr txBox="1"/>
          <p:nvPr/>
        </p:nvSpPr>
        <p:spPr>
          <a:xfrm>
            <a:off x="0" y="4758200"/>
            <a:ext cx="186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exend"/>
                <a:ea typeface="Lexend"/>
                <a:cs typeface="Lexend"/>
                <a:sym typeface="Lexend"/>
              </a:rPr>
              <a:t>Source: </a:t>
            </a:r>
            <a:r>
              <a:rPr lang="en" sz="1000" u="sng">
                <a:solidFill>
                  <a:srgbClr val="2200CC"/>
                </a:solidFill>
                <a:latin typeface="Lexend"/>
                <a:ea typeface="Lexend"/>
                <a:cs typeface="Lexend"/>
                <a:sym typeface="Lexend"/>
                <a:hlinkClick r:id="rId4">
                  <a:extLst>
                    <a:ext uri="{A12FA001-AC4F-418D-AE19-62706E023703}">
                      <ahyp:hlinkClr val="tx"/>
                    </a:ext>
                  </a:extLst>
                </a:hlinkClick>
              </a:rPr>
              <a:t>Printing Like a Pro</a:t>
            </a:r>
            <a:endParaRPr sz="1000">
              <a:solidFill>
                <a:schemeClr val="dk1"/>
              </a:solidFill>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64" name="Google Shape;164;p32" title="Embedded Mnemonic - M Instructional Video">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69" name="Google Shape;169;p33" title="Embedded Mnemonic - H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74" name="Google Shape;174;p34" title="Embedded Mnemonic - B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78" name="Shape 178"/>
        <p:cNvGrpSpPr/>
        <p:nvPr/>
      </p:nvGrpSpPr>
      <p:grpSpPr>
        <a:xfrm>
          <a:off x="0" y="0"/>
          <a:ext cx="0" cy="0"/>
          <a:chOff x="0" y="0"/>
          <a:chExt cx="0" cy="0"/>
        </a:xfrm>
      </p:grpSpPr>
      <p:sp>
        <p:nvSpPr>
          <p:cNvPr id="179" name="Google Shape;179;p35"/>
          <p:cNvSpPr/>
          <p:nvPr/>
        </p:nvSpPr>
        <p:spPr>
          <a:xfrm>
            <a:off x="295925" y="274800"/>
            <a:ext cx="8584200" cy="4638600"/>
          </a:xfrm>
          <a:prstGeom prst="rect">
            <a:avLst/>
          </a:prstGeom>
          <a:noFill/>
          <a:ln cap="flat" cmpd="sng" w="28575">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5"/>
          <p:cNvSpPr txBox="1"/>
          <p:nvPr/>
        </p:nvSpPr>
        <p:spPr>
          <a:xfrm>
            <a:off x="260700" y="1709850"/>
            <a:ext cx="8619600" cy="172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0">
                <a:solidFill>
                  <a:schemeClr val="dk2"/>
                </a:solidFill>
                <a:latin typeface="Lexend Black"/>
                <a:ea typeface="Lexend Black"/>
                <a:cs typeface="Lexend Black"/>
                <a:sym typeface="Lexend Black"/>
              </a:rPr>
              <a:t>Diggers</a:t>
            </a:r>
            <a:endParaRPr sz="10000">
              <a:solidFill>
                <a:schemeClr val="dk2"/>
              </a:solidFill>
              <a:latin typeface="Lexend Black"/>
              <a:ea typeface="Lexend Black"/>
              <a:cs typeface="Lexend Black"/>
              <a:sym typeface="Lexend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85" name="Google Shape;185;p36" title="Embedded Mnemonic - J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90" name="Google Shape;190;p37" title="Embedded Mnemonic - G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If the phonics resource you use teaches that qu represents &quot;kwoo&quot; or &quot;coo&quot;, this video is for you!&#10;&#10;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95" name="Google Shape;195;p38" title="Embedded Mnemonic - Qu Instructional Video (Blendable)">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200" name="Google Shape;200;p39" title="Embedded Mnemonic - P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04" name="Shape 204"/>
        <p:cNvGrpSpPr/>
        <p:nvPr/>
      </p:nvGrpSpPr>
      <p:grpSpPr>
        <a:xfrm>
          <a:off x="0" y="0"/>
          <a:ext cx="0" cy="0"/>
          <a:chOff x="0" y="0"/>
          <a:chExt cx="0" cy="0"/>
        </a:xfrm>
      </p:grpSpPr>
      <p:sp>
        <p:nvSpPr>
          <p:cNvPr id="205" name="Google Shape;205;p40"/>
          <p:cNvSpPr/>
          <p:nvPr/>
        </p:nvSpPr>
        <p:spPr>
          <a:xfrm>
            <a:off x="295925" y="274800"/>
            <a:ext cx="8584200" cy="4638600"/>
          </a:xfrm>
          <a:prstGeom prst="rect">
            <a:avLst/>
          </a:prstGeom>
          <a:noFill/>
          <a:ln cap="flat" cmpd="sng" w="28575">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40"/>
          <p:cNvSpPr txBox="1"/>
          <p:nvPr/>
        </p:nvSpPr>
        <p:spPr>
          <a:xfrm>
            <a:off x="260700" y="1709850"/>
            <a:ext cx="8619600" cy="172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0">
                <a:solidFill>
                  <a:schemeClr val="dk2"/>
                </a:solidFill>
                <a:latin typeface="Lexend Black"/>
                <a:ea typeface="Lexend Black"/>
                <a:cs typeface="Lexend Black"/>
                <a:sym typeface="Lexend Black"/>
              </a:rPr>
              <a:t>Sliders</a:t>
            </a:r>
            <a:endParaRPr sz="10000">
              <a:solidFill>
                <a:schemeClr val="dk2"/>
              </a:solidFill>
              <a:latin typeface="Lexend Black"/>
              <a:ea typeface="Lexend Black"/>
              <a:cs typeface="Lexend Black"/>
              <a:sym typeface="Lexend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211" name="Google Shape;211;p41" title="Embedded Mnemonic - V Instructional Video">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74" name="Shape 74"/>
        <p:cNvGrpSpPr/>
        <p:nvPr/>
      </p:nvGrpSpPr>
      <p:grpSpPr>
        <a:xfrm>
          <a:off x="0" y="0"/>
          <a:ext cx="0" cy="0"/>
          <a:chOff x="0" y="0"/>
          <a:chExt cx="0" cy="0"/>
        </a:xfrm>
      </p:grpSpPr>
      <p:sp>
        <p:nvSpPr>
          <p:cNvPr id="75" name="Google Shape;75;p15"/>
          <p:cNvSpPr/>
          <p:nvPr/>
        </p:nvSpPr>
        <p:spPr>
          <a:xfrm>
            <a:off x="295925" y="274800"/>
            <a:ext cx="8584200" cy="4638600"/>
          </a:xfrm>
          <a:prstGeom prst="rect">
            <a:avLst/>
          </a:prstGeom>
          <a:noFill/>
          <a:ln cap="flat" cmpd="sng" w="28575">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5"/>
          <p:cNvSpPr txBox="1"/>
          <p:nvPr/>
        </p:nvSpPr>
        <p:spPr>
          <a:xfrm>
            <a:off x="260700" y="1709850"/>
            <a:ext cx="8619600" cy="172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0">
                <a:solidFill>
                  <a:schemeClr val="dk2"/>
                </a:solidFill>
                <a:latin typeface="Lexend Black"/>
                <a:ea typeface="Lexend Black"/>
                <a:cs typeface="Lexend Black"/>
                <a:sym typeface="Lexend Black"/>
              </a:rPr>
              <a:t>Downers</a:t>
            </a:r>
            <a:endParaRPr sz="10000">
              <a:solidFill>
                <a:schemeClr val="dk2"/>
              </a:solidFill>
              <a:latin typeface="Lexend Black"/>
              <a:ea typeface="Lexend Black"/>
              <a:cs typeface="Lexend Black"/>
              <a:sym typeface="Lexend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If you use a phonics program that teaches w as &quot;woo&quot;, this is the video for you!&#10;&#10;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216" name="Google Shape;216;p42" title="Embedded Mnemonic - W Instructional Video (Blendable)">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If you use a phonics resource that teaches y as &quot;yee&quot;, then this is the video for you!&#10;&#10;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221" name="Google Shape;221;p43" title="Embedded Mnemonic - Y Instructional Video (Blendable)">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226" name="Google Shape;226;p44" title="Embedded Mnemonic - X Instructional Video">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231" name="Google Shape;231;p45" title="Embedded Mnemonic - Z Instructional Video">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236" name="Google Shape;236;p46" title="Embedded Mnemonic - K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81" name="Google Shape;81;p16" title="Embedded Mnemonic - L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86" name="Google Shape;86;p17" title="Embedded Mnemonic - I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91" name="Google Shape;91;p18" title="Embedded Mnemonic - T Instructional Video">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96" name="Google Shape;96;p19" title="Embedded Mnemonic - F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0" name="Shape 100"/>
        <p:cNvGrpSpPr/>
        <p:nvPr/>
      </p:nvGrpSpPr>
      <p:grpSpPr>
        <a:xfrm>
          <a:off x="0" y="0"/>
          <a:ext cx="0" cy="0"/>
          <a:chOff x="0" y="0"/>
          <a:chExt cx="0" cy="0"/>
        </a:xfrm>
      </p:grpSpPr>
      <p:sp>
        <p:nvSpPr>
          <p:cNvPr id="101" name="Google Shape;101;p20"/>
          <p:cNvSpPr/>
          <p:nvPr/>
        </p:nvSpPr>
        <p:spPr>
          <a:xfrm>
            <a:off x="295925" y="274800"/>
            <a:ext cx="8584200" cy="4638600"/>
          </a:xfrm>
          <a:prstGeom prst="rect">
            <a:avLst/>
          </a:prstGeom>
          <a:noFill/>
          <a:ln cap="flat" cmpd="sng" w="28575">
            <a:solidFill>
              <a:schemeClr val="dk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20"/>
          <p:cNvSpPr txBox="1"/>
          <p:nvPr/>
        </p:nvSpPr>
        <p:spPr>
          <a:xfrm>
            <a:off x="260700" y="1709850"/>
            <a:ext cx="8619600" cy="172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0">
                <a:solidFill>
                  <a:schemeClr val="dk2"/>
                </a:solidFill>
                <a:latin typeface="Lexend Black"/>
                <a:ea typeface="Lexend Black"/>
                <a:cs typeface="Lexend Black"/>
                <a:sym typeface="Lexend Black"/>
              </a:rPr>
              <a:t>Rounders</a:t>
            </a:r>
            <a:endParaRPr sz="10000">
              <a:solidFill>
                <a:schemeClr val="dk2"/>
              </a:solidFill>
              <a:latin typeface="Lexend Black"/>
              <a:ea typeface="Lexend Black"/>
              <a:cs typeface="Lexend Black"/>
              <a:sym typeface="Lexend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Embedded picture mnemonics are a research-based way to teach children about letters and the sounds they represent. They are letter cards with a picture of a key word embedded directly in a letter, such as the letter z made out of a zipper, or the letter r made out of a road. Research indicates that students learn letter-sound correspondences better when they are taught with embedded picture mnemonics (Ehri et al., 1984).&#10;&#10;This series of videos has an explicit instructional routine, teaching students the key word, its first sound, and the letter that represents it. Formation of the letter is modelled using the narrative self-talk from the free program Printing Like a Pro developed by Dr. Jill Zwicker and Ivonne Montgomery.&#10;&#10;Learn more at www.onlit.org, and don’t forget to like and subscribe!" id="107" name="Google Shape;107;p21" title="Embedded Mnemonic - C (with explicit instructi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