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embeddedFontLst>
    <p:embeddedFont>
      <p:font typeface="Quattrocento Sans"/>
      <p:regular r:id="rId37"/>
      <p:bold r:id="rId38"/>
      <p:italic r:id="rId39"/>
      <p:boldItalic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5" roundtripDataSignature="AMtx7mhwf3UBHoQc/nRsrlu65THEsa/q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attrocentoSans-boldItalic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7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6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QuattrocentoSans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QuattrocentoSans-italic.fntdata"/><Relationship Id="rId16" Type="http://schemas.openxmlformats.org/officeDocument/2006/relationships/slide" Target="slides/slide11.xml"/><Relationship Id="rId38" Type="http://schemas.openxmlformats.org/officeDocument/2006/relationships/font" Target="fonts/Quattrocento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4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4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4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5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5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>
            <p:ph idx="1" type="body"/>
          </p:nvPr>
        </p:nvSpPr>
        <p:spPr>
          <a:xfrm>
            <a:off x="3184321" y="2109661"/>
            <a:ext cx="6050280" cy="193143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Suffix Slide Deck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Grade 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GECDSB</a:t>
            </a:r>
            <a:endParaRPr/>
          </a:p>
        </p:txBody>
      </p:sp>
      <p:sp>
        <p:nvSpPr>
          <p:cNvPr id="164" name="Google Shape;164;p1"/>
          <p:cNvSpPr txBox="1"/>
          <p:nvPr/>
        </p:nvSpPr>
        <p:spPr>
          <a:xfrm>
            <a:off x="6658703" y="3405674"/>
            <a:ext cx="6573057" cy="2743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of a school board&#10;&#10;Description automatically generated" id="165" name="Google Shape;1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0297" y="2740921"/>
            <a:ext cx="1257475" cy="127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idx="1" type="body"/>
          </p:nvPr>
        </p:nvSpPr>
        <p:spPr>
          <a:xfrm>
            <a:off x="2971885" y="373225"/>
            <a:ext cx="6050280" cy="193143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-ful</a:t>
            </a:r>
            <a:endParaRPr sz="16600"/>
          </a:p>
        </p:txBody>
      </p:sp>
      <p:sp>
        <p:nvSpPr>
          <p:cNvPr id="242" name="Google Shape;242;p10"/>
          <p:cNvSpPr txBox="1"/>
          <p:nvPr/>
        </p:nvSpPr>
        <p:spPr>
          <a:xfrm>
            <a:off x="2447778" y="2367992"/>
            <a:ext cx="7343335" cy="9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AU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Meaning: </a:t>
            </a:r>
            <a:r>
              <a:rPr lang="en-AU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full of/having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802434" y="3405675"/>
            <a:ext cx="3245584" cy="50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arm</a:t>
            </a:r>
            <a:r>
              <a:rPr lang="en-A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ful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respect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ful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8170965" y="3342343"/>
            <a:ext cx="3261097" cy="3572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cup</a:t>
            </a:r>
            <a:r>
              <a:rPr lang="en-A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ful</a:t>
            </a:r>
            <a:endParaRPr b="0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246" name="Google Shape;2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35" y="10484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0"/>
          <p:cNvSpPr txBox="1"/>
          <p:nvPr/>
        </p:nvSpPr>
        <p:spPr>
          <a:xfrm>
            <a:off x="253218" y="4048469"/>
            <a:ext cx="11721068" cy="267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Teachers like it when we are polite and    ________ 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Put a _______ of laundry detergent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into the washing machine.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carried an ____________ of wood from the forest to the campfire.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248" name="Google Shape;248;p10"/>
          <p:cNvSpPr txBox="1"/>
          <p:nvPr/>
        </p:nvSpPr>
        <p:spPr>
          <a:xfrm>
            <a:off x="7216726" y="3904245"/>
            <a:ext cx="2184674" cy="961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respectful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 flipH="1">
            <a:off x="1294227" y="4550766"/>
            <a:ext cx="1833349" cy="502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cupful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2588456" y="5032988"/>
            <a:ext cx="1580130" cy="1011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armful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251" name="Google Shape;25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1091" y="10484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0"/>
          <p:cNvSpPr txBox="1"/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AU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words &amp; sentences frequently to review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253" name="Google Shape;25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3190" y="813278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AU" sz="6000"/>
              <a:t>Make new words!:</a:t>
            </a:r>
            <a:endParaRPr/>
          </a:p>
        </p:txBody>
      </p:sp>
      <p:sp>
        <p:nvSpPr>
          <p:cNvPr id="259" name="Google Shape;25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spoon + ful 🡪 </a:t>
            </a:r>
            <a:endParaRPr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shame + ful 🡪 </a:t>
            </a:r>
            <a:endParaRPr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use + ful 🡪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grate + ful 🡪  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play + ful 🡪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con&#10;&#10;Description automatically generated" id="260" name="Google Shape;2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0361" y="74704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61" name="Google Shape;26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97080" y="5915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/>
          <p:nvPr>
            <p:ph idx="1" type="body"/>
          </p:nvPr>
        </p:nvSpPr>
        <p:spPr>
          <a:xfrm>
            <a:off x="2546920" y="491213"/>
            <a:ext cx="6050280" cy="13771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AU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-ous</a:t>
            </a:r>
            <a:endParaRPr sz="8800"/>
          </a:p>
        </p:txBody>
      </p:sp>
      <p:sp>
        <p:nvSpPr>
          <p:cNvPr id="267" name="Google Shape;267;p12"/>
          <p:cNvSpPr txBox="1"/>
          <p:nvPr/>
        </p:nvSpPr>
        <p:spPr>
          <a:xfrm>
            <a:off x="1744132" y="2031326"/>
            <a:ext cx="7492637" cy="1311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AU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meaning: full of</a:t>
            </a:r>
            <a:endParaRPr/>
          </a:p>
        </p:txBody>
      </p:sp>
      <p:sp>
        <p:nvSpPr>
          <p:cNvPr id="268" name="Google Shape;268;p12"/>
          <p:cNvSpPr txBox="1"/>
          <p:nvPr/>
        </p:nvSpPr>
        <p:spPr>
          <a:xfrm>
            <a:off x="802434" y="3405675"/>
            <a:ext cx="3245584" cy="2444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fabulous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murderous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odorous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slanderous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numerous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marvellous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venomous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rigorous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jealous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luminous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 txBox="1"/>
          <p:nvPr/>
        </p:nvSpPr>
        <p:spPr>
          <a:xfrm>
            <a:off x="8597200" y="3405675"/>
            <a:ext cx="3176984" cy="32409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carnivorous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disastrous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joyous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dangerous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monstrous</a:t>
            </a:r>
            <a:endParaRPr/>
          </a:p>
        </p:txBody>
      </p:sp>
      <p:pic>
        <p:nvPicPr>
          <p:cNvPr descr="Icon&#10;&#10;Description automatically generated" id="271" name="Google Shape;2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35" y="10484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2"/>
          <p:cNvSpPr txBox="1"/>
          <p:nvPr/>
        </p:nvSpPr>
        <p:spPr>
          <a:xfrm>
            <a:off x="10114265" y="778281"/>
            <a:ext cx="1170020" cy="235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Quattrocento Sans"/>
              <a:buNone/>
            </a:pPr>
            <a:r>
              <a:rPr b="1" lang="en-AU" sz="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b="1" sz="10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i Cobra, Cobra, Serpent, Reptile" id="277" name="Google Shape;2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5972" y="1143495"/>
            <a:ext cx="4319751" cy="32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1671145" y="4997669"/>
            <a:ext cx="958543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snakes are venomous. They can poison animals when they strike.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495946" y="365125"/>
            <a:ext cx="108578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Let's talk it out!</a:t>
            </a:r>
            <a:endParaRPr b="1"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495946" y="1363851"/>
            <a:ext cx="10857854" cy="481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Say the “-ous” word.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Have students say the “-ous” word.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Discuss the word meaning (full of).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Use the “-ous” word in a sentence for the following: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AU"/>
              <a:t>Animals that eat meat are … (carnivorous).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AU"/>
              <a:t>It is ….. if you don’t look both ways before you cross the street. You could get hurt! (dangerous)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AU"/>
              <a:t>I am afraid of heights. Thinking of climbing up a mountain makes me….(nervous).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AU"/>
              <a:t>My brother has …… trading cards. They fill up three baskets.  (numerous)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idx="1" type="body"/>
          </p:nvPr>
        </p:nvSpPr>
        <p:spPr>
          <a:xfrm>
            <a:off x="2971885" y="373225"/>
            <a:ext cx="6050280" cy="193143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-ous</a:t>
            </a:r>
            <a:endParaRPr sz="16600"/>
          </a:p>
        </p:txBody>
      </p:sp>
      <p:sp>
        <p:nvSpPr>
          <p:cNvPr id="290" name="Google Shape;290;p15"/>
          <p:cNvSpPr txBox="1"/>
          <p:nvPr/>
        </p:nvSpPr>
        <p:spPr>
          <a:xfrm>
            <a:off x="2447778" y="2367992"/>
            <a:ext cx="7343335" cy="9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AU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Meaning: </a:t>
            </a:r>
            <a:r>
              <a:rPr lang="en-AU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full of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802434" y="3405675"/>
            <a:ext cx="3245584" cy="50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fabu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A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jeal</a:t>
            </a:r>
            <a:r>
              <a:rPr lang="en-A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93" name="Google Shape;293;p15"/>
          <p:cNvSpPr txBox="1"/>
          <p:nvPr/>
        </p:nvSpPr>
        <p:spPr>
          <a:xfrm>
            <a:off x="8170965" y="3342343"/>
            <a:ext cx="3261097" cy="3572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monstr</a:t>
            </a:r>
            <a:r>
              <a:rPr lang="en-A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pic>
        <p:nvPicPr>
          <p:cNvPr descr="Icon&#10;&#10;Description automatically generated" id="294" name="Google Shape;2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35" y="10484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5"/>
          <p:cNvSpPr txBox="1"/>
          <p:nvPr/>
        </p:nvSpPr>
        <p:spPr>
          <a:xfrm>
            <a:off x="253218" y="4048469"/>
            <a:ext cx="11721068" cy="267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so     __________ 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m</a:t>
            </a:r>
            <a:r>
              <a:rPr lang="en-AU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friend. She just got Taylor Swift tickets!</a:t>
            </a:r>
            <a:endParaRPr b="0" i="0" sz="2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cake my sister made me for my birthday is _____________ . It </a:t>
            </a:r>
            <a:r>
              <a:rPr lang="en-AU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three layers!</a:t>
            </a:r>
            <a:endParaRPr b="0" i="0" sz="2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hair stylist did a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_____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  job cutting my hair. I love it!</a:t>
            </a:r>
            <a:endParaRPr/>
          </a:p>
        </p:txBody>
      </p:sp>
      <p:sp>
        <p:nvSpPr>
          <p:cNvPr id="296" name="Google Shape;296;p15"/>
          <p:cNvSpPr txBox="1"/>
          <p:nvPr/>
        </p:nvSpPr>
        <p:spPr>
          <a:xfrm>
            <a:off x="2058064" y="3985138"/>
            <a:ext cx="7343335" cy="880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jealous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 txBox="1"/>
          <p:nvPr/>
        </p:nvSpPr>
        <p:spPr>
          <a:xfrm flipH="1">
            <a:off x="8553173" y="4461641"/>
            <a:ext cx="2214674" cy="1235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monstrou</a:t>
            </a:r>
            <a:r>
              <a:rPr b="0" i="0" lang="en-AU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3831022" y="5445239"/>
            <a:ext cx="2247408" cy="599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fabulous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299" name="Google Shape;2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1091" y="10484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5"/>
          <p:cNvSpPr txBox="1"/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AU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words &amp; sentences frequently to review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01" name="Google Shape;30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3190" y="813278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AU" sz="6000"/>
              <a:t>Make new words!:</a:t>
            </a:r>
            <a:endParaRPr/>
          </a:p>
        </p:txBody>
      </p:sp>
      <p:sp>
        <p:nvSpPr>
          <p:cNvPr id="307" name="Google Shape;30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joy + ous 🡪 </a:t>
            </a:r>
            <a:endParaRPr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danger + ous 🡪 </a:t>
            </a:r>
            <a:endParaRPr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rigor + ous 🡪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humour + ous 🡪  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humung + ous 🡪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con&#10;&#10;Description automatically generated" id="308" name="Google Shape;3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0361" y="74704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09" name="Google Shape;3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97080" y="5915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"/>
          <p:cNvSpPr txBox="1"/>
          <p:nvPr>
            <p:ph idx="1" type="body"/>
          </p:nvPr>
        </p:nvSpPr>
        <p:spPr>
          <a:xfrm>
            <a:off x="2546920" y="491213"/>
            <a:ext cx="6050280" cy="13771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AU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-ic</a:t>
            </a:r>
            <a:endParaRPr sz="8800"/>
          </a:p>
        </p:txBody>
      </p:sp>
      <p:sp>
        <p:nvSpPr>
          <p:cNvPr id="315" name="Google Shape;315;p17"/>
          <p:cNvSpPr txBox="1"/>
          <p:nvPr/>
        </p:nvSpPr>
        <p:spPr>
          <a:xfrm>
            <a:off x="426037" y="2246986"/>
            <a:ext cx="11628693" cy="1311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i="0" lang="en-AU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meaning: </a:t>
            </a:r>
            <a:r>
              <a:rPr lang="en-A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adjective/noun - having to do with 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802434" y="3342344"/>
            <a:ext cx="3245584" cy="2802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clinic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alphabetic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mystic</a:t>
            </a:r>
            <a:endParaRPr/>
          </a:p>
        </p:txBody>
      </p:sp>
      <p:sp>
        <p:nvSpPr>
          <p:cNvPr id="317" name="Google Shape;317;p17"/>
          <p:cNvSpPr txBox="1"/>
          <p:nvPr/>
        </p:nvSpPr>
        <p:spPr>
          <a:xfrm>
            <a:off x="4656501" y="3405674"/>
            <a:ext cx="3261096" cy="2903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mechanic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politic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ethic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ethnic</a:t>
            </a:r>
            <a:endParaRPr/>
          </a:p>
        </p:txBody>
      </p:sp>
      <p:sp>
        <p:nvSpPr>
          <p:cNvPr id="318" name="Google Shape;318;p17"/>
          <p:cNvSpPr txBox="1"/>
          <p:nvPr/>
        </p:nvSpPr>
        <p:spPr>
          <a:xfrm>
            <a:off x="8526080" y="3342344"/>
            <a:ext cx="3176984" cy="32409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geographic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parenthetic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poetic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authentic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prehistoric</a:t>
            </a:r>
            <a:endParaRPr/>
          </a:p>
        </p:txBody>
      </p:sp>
      <p:pic>
        <p:nvPicPr>
          <p:cNvPr descr="Icon&#10;&#10;Description automatically generated" id="319" name="Google Shape;3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35" y="10484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/>
        </p:nvSpPr>
        <p:spPr>
          <a:xfrm>
            <a:off x="10114265" y="778281"/>
            <a:ext cx="1170020" cy="235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Quattrocento Sans"/>
              <a:buNone/>
            </a:pPr>
            <a:r>
              <a:rPr b="1" lang="en-AU" sz="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b="1" sz="10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eux Olympiques, Médailles D'Or, Gagnant" id="325" name="Google Shape;3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3845" y="1158831"/>
            <a:ext cx="4004310" cy="400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8"/>
          <p:cNvSpPr txBox="1"/>
          <p:nvPr/>
        </p:nvSpPr>
        <p:spPr>
          <a:xfrm>
            <a:off x="2506718" y="5439103"/>
            <a:ext cx="810347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athletic, you have to work out, eat well, and practice.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"/>
          <p:cNvSpPr txBox="1"/>
          <p:nvPr>
            <p:ph type="title"/>
          </p:nvPr>
        </p:nvSpPr>
        <p:spPr>
          <a:xfrm>
            <a:off x="495946" y="365125"/>
            <a:ext cx="108578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Let's talk it out!</a:t>
            </a:r>
            <a:endParaRPr b="1"/>
          </a:p>
        </p:txBody>
      </p:sp>
      <p:sp>
        <p:nvSpPr>
          <p:cNvPr id="332" name="Google Shape;332;p19"/>
          <p:cNvSpPr txBox="1"/>
          <p:nvPr>
            <p:ph idx="1" type="body"/>
          </p:nvPr>
        </p:nvSpPr>
        <p:spPr>
          <a:xfrm>
            <a:off x="495946" y="1363851"/>
            <a:ext cx="10857854" cy="481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Say the “-ic” word.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Have students say the “-ic” word.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Discuss the word meaning (having to do with).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Use the “-ic” word in a sentence for the following: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AU"/>
              <a:t>She is so …. (dramatic). When she enters a room, she thinks she is a star in a movie.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AU"/>
              <a:t>The island contains a large number of important …. (prehistoric)  monuments.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AU"/>
              <a:t>The new student received an ….(enthusiastic) welcome on her first day of school.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AU"/>
              <a:t>They painted all the wood with … (metallic) silver paint.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idx="1" type="body"/>
          </p:nvPr>
        </p:nvSpPr>
        <p:spPr>
          <a:xfrm>
            <a:off x="2546920" y="491213"/>
            <a:ext cx="6050280" cy="13771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AU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-ish</a:t>
            </a:r>
            <a:endParaRPr sz="8800"/>
          </a:p>
        </p:txBody>
      </p:sp>
      <p:sp>
        <p:nvSpPr>
          <p:cNvPr id="171" name="Google Shape;171;p2"/>
          <p:cNvSpPr txBox="1"/>
          <p:nvPr/>
        </p:nvSpPr>
        <p:spPr>
          <a:xfrm>
            <a:off x="1576225" y="2261364"/>
            <a:ext cx="8896996" cy="1311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AU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meaning: adjective – like / origin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802434" y="3405675"/>
            <a:ext cx="3245584" cy="2444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foolish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impish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reddish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wimpish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tannish</a:t>
            </a:r>
            <a:endParaRPr/>
          </a:p>
        </p:txBody>
      </p:sp>
      <p:sp>
        <p:nvSpPr>
          <p:cNvPr id="173" name="Google Shape;173;p2"/>
          <p:cNvSpPr txBox="1"/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babyish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fiftyish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childish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clownish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bearish</a:t>
            </a:r>
            <a:endParaRPr/>
          </a:p>
        </p:txBody>
      </p:sp>
      <p:sp>
        <p:nvSpPr>
          <p:cNvPr id="174" name="Google Shape;174;p2"/>
          <p:cNvSpPr txBox="1"/>
          <p:nvPr/>
        </p:nvSpPr>
        <p:spPr>
          <a:xfrm>
            <a:off x="8597200" y="3405675"/>
            <a:ext cx="3176984" cy="32409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bluish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devilish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elfish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feverish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foolish</a:t>
            </a:r>
            <a:endParaRPr/>
          </a:p>
        </p:txBody>
      </p:sp>
      <p:pic>
        <p:nvPicPr>
          <p:cNvPr descr="Icon&#10;&#10;Description automatically generated" id="175" name="Google Shape;1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35" y="10484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 txBox="1"/>
          <p:nvPr/>
        </p:nvSpPr>
        <p:spPr>
          <a:xfrm>
            <a:off x="10114265" y="778281"/>
            <a:ext cx="1170020" cy="235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Quattrocento Sans"/>
              <a:buNone/>
            </a:pPr>
            <a:r>
              <a:rPr b="1" i="0" lang="en-AU" sz="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b="1" i="0" sz="1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 txBox="1"/>
          <p:nvPr>
            <p:ph idx="1" type="body"/>
          </p:nvPr>
        </p:nvSpPr>
        <p:spPr>
          <a:xfrm>
            <a:off x="2971885" y="373225"/>
            <a:ext cx="6050280" cy="193143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-ic</a:t>
            </a:r>
            <a:endParaRPr sz="16600"/>
          </a:p>
        </p:txBody>
      </p:sp>
      <p:sp>
        <p:nvSpPr>
          <p:cNvPr id="338" name="Google Shape;338;p20"/>
          <p:cNvSpPr txBox="1"/>
          <p:nvPr/>
        </p:nvSpPr>
        <p:spPr>
          <a:xfrm>
            <a:off x="2447778" y="2367992"/>
            <a:ext cx="7343335" cy="9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AU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Meaning: having to do with </a:t>
            </a:r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802434" y="3405675"/>
            <a:ext cx="3245584" cy="50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scientif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ic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ic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41" name="Google Shape;341;p20"/>
          <p:cNvSpPr txBox="1"/>
          <p:nvPr/>
        </p:nvSpPr>
        <p:spPr>
          <a:xfrm>
            <a:off x="8170965" y="3342343"/>
            <a:ext cx="3261097" cy="3572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ic</a:t>
            </a:r>
            <a:endParaRPr b="0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42" name="Google Shape;3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35" y="10484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0"/>
          <p:cNvSpPr txBox="1"/>
          <p:nvPr/>
        </p:nvSpPr>
        <p:spPr>
          <a:xfrm>
            <a:off x="253218" y="4048469"/>
            <a:ext cx="11721068" cy="267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to choose a _______ for my </a:t>
            </a:r>
            <a:r>
              <a:rPr lang="en-AU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habitat inquiry.</a:t>
            </a:r>
            <a:endParaRPr b="0" i="0" sz="2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have to ask good questions when doing 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 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experiments.</a:t>
            </a:r>
            <a:endParaRPr b="0" i="0" sz="2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tells great jokes and is always funny. She might be a _________ when she grows up!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44" name="Google Shape;344;p20"/>
          <p:cNvSpPr txBox="1"/>
          <p:nvPr/>
        </p:nvSpPr>
        <p:spPr>
          <a:xfrm>
            <a:off x="3643532" y="4048470"/>
            <a:ext cx="5757868" cy="817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0"/>
          <p:cNvSpPr txBox="1"/>
          <p:nvPr/>
        </p:nvSpPr>
        <p:spPr>
          <a:xfrm flipH="1">
            <a:off x="7985673" y="4459457"/>
            <a:ext cx="2092535" cy="1237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scientific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 txBox="1"/>
          <p:nvPr/>
        </p:nvSpPr>
        <p:spPr>
          <a:xfrm>
            <a:off x="10110724" y="5407572"/>
            <a:ext cx="1776544" cy="637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comic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47" name="Google Shape;34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1091" y="10484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0"/>
          <p:cNvSpPr txBox="1"/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AU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words &amp; sentences frequently to review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49" name="Google Shape;34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3190" y="813278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AU" sz="6000"/>
              <a:t>Make new words!:</a:t>
            </a:r>
            <a:endParaRPr/>
          </a:p>
        </p:txBody>
      </p:sp>
      <p:sp>
        <p:nvSpPr>
          <p:cNvPr id="355" name="Google Shape;355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com + ic 🡪 </a:t>
            </a:r>
            <a:endParaRPr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mag + ic 🡪 </a:t>
            </a:r>
            <a:endParaRPr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class + ic 🡪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electr + ic 🡪  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histor + ic 🡪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con&#10;&#10;Description automatically generated" id="356" name="Google Shape;3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0361" y="74704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57" name="Google Shape;35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97080" y="5915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"/>
          <p:cNvSpPr txBox="1"/>
          <p:nvPr>
            <p:ph idx="1" type="body"/>
          </p:nvPr>
        </p:nvSpPr>
        <p:spPr>
          <a:xfrm>
            <a:off x="2546920" y="491213"/>
            <a:ext cx="6050280" cy="13771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AU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-al</a:t>
            </a:r>
            <a:endParaRPr/>
          </a:p>
        </p:txBody>
      </p:sp>
      <p:sp>
        <p:nvSpPr>
          <p:cNvPr id="363" name="Google Shape;363;p22"/>
          <p:cNvSpPr txBox="1"/>
          <p:nvPr/>
        </p:nvSpPr>
        <p:spPr>
          <a:xfrm>
            <a:off x="3186489" y="2031326"/>
            <a:ext cx="6050280" cy="1311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AU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meaning: </a:t>
            </a:r>
            <a:r>
              <a:rPr lang="en-AU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the kind, relating to</a:t>
            </a:r>
            <a:r>
              <a:rPr b="0" i="0" lang="en-AU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64" name="Google Shape;364;p22"/>
          <p:cNvSpPr txBox="1"/>
          <p:nvPr/>
        </p:nvSpPr>
        <p:spPr>
          <a:xfrm>
            <a:off x="802434" y="3342344"/>
            <a:ext cx="3245584" cy="2802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original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capital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accidental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legal</a:t>
            </a:r>
            <a:endParaRPr/>
          </a:p>
        </p:txBody>
      </p:sp>
      <p:sp>
        <p:nvSpPr>
          <p:cNvPr id="365" name="Google Shape;365;p22"/>
          <p:cNvSpPr txBox="1"/>
          <p:nvPr/>
        </p:nvSpPr>
        <p:spPr>
          <a:xfrm>
            <a:off x="4656501" y="3405674"/>
            <a:ext cx="3261096" cy="2903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literal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dental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eternal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neutral</a:t>
            </a:r>
            <a:endParaRPr/>
          </a:p>
        </p:txBody>
      </p:sp>
      <p:sp>
        <p:nvSpPr>
          <p:cNvPr id="366" name="Google Shape;366;p22"/>
          <p:cNvSpPr txBox="1"/>
          <p:nvPr/>
        </p:nvSpPr>
        <p:spPr>
          <a:xfrm>
            <a:off x="8526080" y="3342344"/>
            <a:ext cx="3176984" cy="32409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67" name="Google Shape;3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35" y="10484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2"/>
          <p:cNvSpPr txBox="1"/>
          <p:nvPr/>
        </p:nvSpPr>
        <p:spPr>
          <a:xfrm>
            <a:off x="10114265" y="778281"/>
            <a:ext cx="1170020" cy="235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Quattrocento Sans"/>
              <a:buNone/>
            </a:pPr>
            <a:r>
              <a:rPr b="1" lang="en-AU" sz="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b="1" sz="10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vion, Vol, Ville, Atterrissage, Fleuve" id="373" name="Google Shape;3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924" y="994586"/>
            <a:ext cx="7210152" cy="420803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3"/>
          <p:cNvSpPr txBox="1"/>
          <p:nvPr/>
        </p:nvSpPr>
        <p:spPr>
          <a:xfrm>
            <a:off x="2601310" y="5722883"/>
            <a:ext cx="78039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arrival of the plane into the airport is on time.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"/>
          <p:cNvSpPr txBox="1"/>
          <p:nvPr>
            <p:ph type="title"/>
          </p:nvPr>
        </p:nvSpPr>
        <p:spPr>
          <a:xfrm>
            <a:off x="495946" y="365125"/>
            <a:ext cx="108578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Let's talk it out!</a:t>
            </a:r>
            <a:endParaRPr b="1"/>
          </a:p>
        </p:txBody>
      </p:sp>
      <p:sp>
        <p:nvSpPr>
          <p:cNvPr id="380" name="Google Shape;380;p24"/>
          <p:cNvSpPr txBox="1"/>
          <p:nvPr>
            <p:ph idx="1" type="body"/>
          </p:nvPr>
        </p:nvSpPr>
        <p:spPr>
          <a:xfrm>
            <a:off x="495946" y="1363851"/>
            <a:ext cx="10857854" cy="481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Say the “-al” word.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Have students say the “-al” word.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Discuss the word meaning (of the kind, relating to).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Use the “-al” word in a sentence for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They wore fancy clothes to the … (formal) dance.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My mom made a … (dental) appointment because she has a toothache.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If you need some … (legal) advice, call a lawyer.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The … (postal) worker brings us our mail every day.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"/>
          <p:cNvSpPr txBox="1"/>
          <p:nvPr>
            <p:ph idx="1" type="body"/>
          </p:nvPr>
        </p:nvSpPr>
        <p:spPr>
          <a:xfrm>
            <a:off x="2971885" y="373225"/>
            <a:ext cx="6050280" cy="193143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-al</a:t>
            </a:r>
            <a:endParaRPr/>
          </a:p>
        </p:txBody>
      </p:sp>
      <p:sp>
        <p:nvSpPr>
          <p:cNvPr id="386" name="Google Shape;386;p25"/>
          <p:cNvSpPr txBox="1"/>
          <p:nvPr/>
        </p:nvSpPr>
        <p:spPr>
          <a:xfrm>
            <a:off x="2447778" y="2367992"/>
            <a:ext cx="7343335" cy="9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AU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Meaning:</a:t>
            </a:r>
            <a:r>
              <a:rPr lang="en-AU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kind, relating to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5"/>
          <p:cNvSpPr txBox="1"/>
          <p:nvPr/>
        </p:nvSpPr>
        <p:spPr>
          <a:xfrm>
            <a:off x="802434" y="3405675"/>
            <a:ext cx="3245584" cy="50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renew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5"/>
          <p:cNvSpPr txBox="1"/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dismiss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89" name="Google Shape;389;p25"/>
          <p:cNvSpPr txBox="1"/>
          <p:nvPr/>
        </p:nvSpPr>
        <p:spPr>
          <a:xfrm>
            <a:off x="8170965" y="3342343"/>
            <a:ext cx="3261097" cy="3572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approv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</a:t>
            </a:r>
            <a:endParaRPr/>
          </a:p>
        </p:txBody>
      </p:sp>
      <p:pic>
        <p:nvPicPr>
          <p:cNvPr descr="Icon&#10;&#10;Description automatically generated" id="390" name="Google Shape;39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35" y="10484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5"/>
          <p:cNvSpPr txBox="1"/>
          <p:nvPr/>
        </p:nvSpPr>
        <p:spPr>
          <a:xfrm>
            <a:off x="253218" y="4048469"/>
            <a:ext cx="11721068" cy="267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family has a yearly __________ for the streaming service.</a:t>
            </a:r>
            <a:endParaRPr b="0" i="0" sz="2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 has to give her ___________ of your topic before you can proceed.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bell for school ____________ occurs at 3:15. 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  <p:sp>
        <p:nvSpPr>
          <p:cNvPr id="392" name="Google Shape;392;p25"/>
          <p:cNvSpPr txBox="1"/>
          <p:nvPr/>
        </p:nvSpPr>
        <p:spPr>
          <a:xfrm>
            <a:off x="4355023" y="4048469"/>
            <a:ext cx="5046376" cy="817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renewal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5"/>
          <p:cNvSpPr txBox="1"/>
          <p:nvPr/>
        </p:nvSpPr>
        <p:spPr>
          <a:xfrm flipH="1">
            <a:off x="5064369" y="4487594"/>
            <a:ext cx="2222694" cy="12098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approval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5"/>
          <p:cNvSpPr txBox="1"/>
          <p:nvPr/>
        </p:nvSpPr>
        <p:spPr>
          <a:xfrm>
            <a:off x="3530990" y="5304900"/>
            <a:ext cx="2005215" cy="739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dismissal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95" name="Google Shape;39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1091" y="10484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5"/>
          <p:cNvSpPr txBox="1"/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AU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words &amp; sentences frequently to review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97" name="Google Shape;39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3190" y="813278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AU" sz="6000"/>
              <a:t>Make new words!:</a:t>
            </a:r>
            <a:endParaRPr/>
          </a:p>
        </p:txBody>
      </p:sp>
      <p:sp>
        <p:nvSpPr>
          <p:cNvPr id="403" name="Google Shape;40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education + al 🡪 </a:t>
            </a:r>
            <a:endParaRPr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critic + al 🡪 </a:t>
            </a:r>
            <a:endParaRPr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person + al 🡪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origin + al 🡪  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nation + al 🡪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con&#10;&#10;Description automatically generated" id="404" name="Google Shape;4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0361" y="74704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05" name="Google Shape;40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97080" y="5915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7"/>
          <p:cNvSpPr txBox="1"/>
          <p:nvPr>
            <p:ph idx="1" type="body"/>
          </p:nvPr>
        </p:nvSpPr>
        <p:spPr>
          <a:xfrm>
            <a:off x="2546920" y="491213"/>
            <a:ext cx="6050280" cy="13771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AU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-ive</a:t>
            </a:r>
            <a:endParaRPr sz="8800"/>
          </a:p>
        </p:txBody>
      </p:sp>
      <p:sp>
        <p:nvSpPr>
          <p:cNvPr id="411" name="Google Shape;411;p27"/>
          <p:cNvSpPr txBox="1"/>
          <p:nvPr/>
        </p:nvSpPr>
        <p:spPr>
          <a:xfrm>
            <a:off x="3186489" y="2031326"/>
            <a:ext cx="6050280" cy="1311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AU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meaning: relating or belonging to </a:t>
            </a:r>
            <a:endParaRPr/>
          </a:p>
        </p:txBody>
      </p:sp>
      <p:sp>
        <p:nvSpPr>
          <p:cNvPr id="412" name="Google Shape;412;p27"/>
          <p:cNvSpPr txBox="1"/>
          <p:nvPr/>
        </p:nvSpPr>
        <p:spPr>
          <a:xfrm>
            <a:off x="802434" y="3342344"/>
            <a:ext cx="3245584" cy="2802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effective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exhaustive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narrative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7"/>
          <p:cNvSpPr txBox="1"/>
          <p:nvPr/>
        </p:nvSpPr>
        <p:spPr>
          <a:xfrm>
            <a:off x="4656501" y="3405674"/>
            <a:ext cx="3261096" cy="2903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defensive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massive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excessive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disruptive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7"/>
          <p:cNvSpPr txBox="1"/>
          <p:nvPr/>
        </p:nvSpPr>
        <p:spPr>
          <a:xfrm>
            <a:off x="8526080" y="3342344"/>
            <a:ext cx="3176984" cy="32409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attractive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ggressive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obstructive</a:t>
            </a:r>
            <a:endParaRPr/>
          </a:p>
        </p:txBody>
      </p:sp>
      <p:pic>
        <p:nvPicPr>
          <p:cNvPr descr="Icon&#10;&#10;Description automatically generated" id="415" name="Google Shape;4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35" y="10484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7"/>
          <p:cNvSpPr txBox="1"/>
          <p:nvPr/>
        </p:nvSpPr>
        <p:spPr>
          <a:xfrm>
            <a:off x="10114265" y="778281"/>
            <a:ext cx="1170020" cy="235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Quattrocento Sans"/>
              <a:buNone/>
            </a:pPr>
            <a:r>
              <a:rPr b="1" i="0" lang="en-AU" sz="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b="1" i="0" sz="1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pecteur, Homme, Détective, Masculin" id="421" name="Google Shape;42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1283" y="1357816"/>
            <a:ext cx="2891812" cy="366419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8"/>
          <p:cNvSpPr txBox="1"/>
          <p:nvPr/>
        </p:nvSpPr>
        <p:spPr>
          <a:xfrm>
            <a:off x="2506717" y="5580993"/>
            <a:ext cx="767780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detective is finding clues to solve the crime.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9"/>
          <p:cNvSpPr txBox="1"/>
          <p:nvPr>
            <p:ph type="title"/>
          </p:nvPr>
        </p:nvSpPr>
        <p:spPr>
          <a:xfrm>
            <a:off x="495946" y="365125"/>
            <a:ext cx="108578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Let's talk it out!</a:t>
            </a:r>
            <a:endParaRPr b="1"/>
          </a:p>
        </p:txBody>
      </p:sp>
      <p:sp>
        <p:nvSpPr>
          <p:cNvPr id="428" name="Google Shape;428;p29"/>
          <p:cNvSpPr txBox="1"/>
          <p:nvPr>
            <p:ph idx="1" type="body"/>
          </p:nvPr>
        </p:nvSpPr>
        <p:spPr>
          <a:xfrm>
            <a:off x="495946" y="1363851"/>
            <a:ext cx="10857854" cy="481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Say the “-ive” word.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Have students say the “-ive” word.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Discuss the word meaning (relating, belonging to).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Use the “-ive” word in a sentence for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They complained about …. (excessive) noise coming from the upstairs apartment.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Antibiotics are … (effective) for fighting bacteria that cause infections.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He started to get … (aggressive) and began to shout.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My mom stays … (active) by walking everyday.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uleurs D'Automne, Feuille, Rouge" id="181" name="Google Shape;1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1683" y="448656"/>
            <a:ext cx="6968633" cy="464360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"/>
          <p:cNvSpPr txBox="1"/>
          <p:nvPr/>
        </p:nvSpPr>
        <p:spPr>
          <a:xfrm>
            <a:off x="1781502" y="5584874"/>
            <a:ext cx="95854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A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autumn, leaves turn different colours. This leaf is reddish.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0"/>
          <p:cNvSpPr txBox="1"/>
          <p:nvPr>
            <p:ph idx="1" type="body"/>
          </p:nvPr>
        </p:nvSpPr>
        <p:spPr>
          <a:xfrm>
            <a:off x="2971885" y="373225"/>
            <a:ext cx="6050280" cy="193143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-ive</a:t>
            </a:r>
            <a:endParaRPr sz="16600"/>
          </a:p>
        </p:txBody>
      </p:sp>
      <p:sp>
        <p:nvSpPr>
          <p:cNvPr id="434" name="Google Shape;434;p30"/>
          <p:cNvSpPr txBox="1"/>
          <p:nvPr/>
        </p:nvSpPr>
        <p:spPr>
          <a:xfrm>
            <a:off x="2447778" y="2367992"/>
            <a:ext cx="7343335" cy="9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AU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Meaning: </a:t>
            </a:r>
            <a:r>
              <a:rPr lang="en-AU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relating or belonging to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0"/>
          <p:cNvSpPr txBox="1"/>
          <p:nvPr/>
        </p:nvSpPr>
        <p:spPr>
          <a:xfrm>
            <a:off x="802434" y="3405675"/>
            <a:ext cx="3245584" cy="50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ive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0"/>
          <p:cNvSpPr txBox="1"/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ive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7" name="Google Shape;437;p30"/>
          <p:cNvSpPr txBox="1"/>
          <p:nvPr/>
        </p:nvSpPr>
        <p:spPr>
          <a:xfrm>
            <a:off x="8170965" y="3342343"/>
            <a:ext cx="3261097" cy="3572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narrat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ive</a:t>
            </a:r>
            <a:endParaRPr b="0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438" name="Google Shape;43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35" y="10484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0"/>
          <p:cNvSpPr txBox="1"/>
          <p:nvPr/>
        </p:nvSpPr>
        <p:spPr>
          <a:xfrm>
            <a:off x="253218" y="4048469"/>
            <a:ext cx="11721068" cy="267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is writing a ____________ about the adventures she had on her vacation.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______________ children used sticks, leaves, and stones to create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classroom forest.</a:t>
            </a:r>
            <a:endParaRPr b="0" i="0" sz="2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students gave a _____________ account of their field trip to the farm. </a:t>
            </a:r>
            <a:endParaRPr/>
          </a:p>
        </p:txBody>
      </p:sp>
      <p:sp>
        <p:nvSpPr>
          <p:cNvPr id="440" name="Google Shape;440;p30"/>
          <p:cNvSpPr txBox="1"/>
          <p:nvPr/>
        </p:nvSpPr>
        <p:spPr>
          <a:xfrm>
            <a:off x="2971885" y="3985138"/>
            <a:ext cx="2371079" cy="880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narrative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0"/>
          <p:cNvSpPr txBox="1"/>
          <p:nvPr/>
        </p:nvSpPr>
        <p:spPr>
          <a:xfrm flipH="1">
            <a:off x="1326775" y="4929106"/>
            <a:ext cx="3028247" cy="768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creative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0"/>
          <p:cNvSpPr txBox="1"/>
          <p:nvPr/>
        </p:nvSpPr>
        <p:spPr>
          <a:xfrm>
            <a:off x="3908612" y="5760747"/>
            <a:ext cx="7978656" cy="283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descriptive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443" name="Google Shape;44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1091" y="10484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0"/>
          <p:cNvSpPr txBox="1"/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AU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words &amp; sentences frequently to review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445" name="Google Shape;44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3190" y="813278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AU" sz="6000"/>
              <a:t>Make new words!:</a:t>
            </a:r>
            <a:endParaRPr/>
          </a:p>
        </p:txBody>
      </p:sp>
      <p:sp>
        <p:nvSpPr>
          <p:cNvPr id="451" name="Google Shape;451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detect + ive 🡪 </a:t>
            </a:r>
            <a:endParaRPr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elect + ive 🡪 </a:t>
            </a:r>
            <a:endParaRPr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capt + ive 🡪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subject + ive 🡪  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destruct + ive 🡪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con&#10;&#10;Description automatically generated" id="452" name="Google Shape;45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0361" y="74704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53" name="Google Shape;45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97080" y="5915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/>
          <p:nvPr>
            <p:ph type="title"/>
          </p:nvPr>
        </p:nvSpPr>
        <p:spPr>
          <a:xfrm>
            <a:off x="495946" y="365125"/>
            <a:ext cx="108578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Let's talk it out!</a:t>
            </a:r>
            <a:endParaRPr b="1"/>
          </a:p>
        </p:txBody>
      </p:sp>
      <p:sp>
        <p:nvSpPr>
          <p:cNvPr id="188" name="Google Shape;188;p4"/>
          <p:cNvSpPr txBox="1"/>
          <p:nvPr>
            <p:ph idx="1" type="body"/>
          </p:nvPr>
        </p:nvSpPr>
        <p:spPr>
          <a:xfrm>
            <a:off x="495946" y="1363851"/>
            <a:ext cx="10857854" cy="481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Say the “-ish” word.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Have students say the “-ish” word.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Discuss the word meaning (like).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/>
              <a:t>Use the “-ish” word in a sentence for the following: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AU"/>
              <a:t>Don’t throw snowballs on school property. You know you will get in trouble if you do something this … (foolish).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AU"/>
              <a:t>My brother makes me angry. He tells me I am …. when I play with my doll (babyish).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AU"/>
              <a:t>I do not like to eat snails. Even thinking about it makes me ….(squeamish).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AU"/>
              <a:t>My dad is not feeling well today. He is tired and acting …(sluggish).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/>
          <p:nvPr>
            <p:ph idx="1" type="body"/>
          </p:nvPr>
        </p:nvSpPr>
        <p:spPr>
          <a:xfrm>
            <a:off x="2971885" y="373225"/>
            <a:ext cx="6050280" cy="193143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-ish</a:t>
            </a:r>
            <a:endParaRPr sz="16600"/>
          </a:p>
        </p:txBody>
      </p:sp>
      <p:sp>
        <p:nvSpPr>
          <p:cNvPr id="194" name="Google Shape;194;p5"/>
          <p:cNvSpPr txBox="1"/>
          <p:nvPr/>
        </p:nvSpPr>
        <p:spPr>
          <a:xfrm>
            <a:off x="2447778" y="2367992"/>
            <a:ext cx="7343335" cy="9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AU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Meaning: </a:t>
            </a:r>
            <a:r>
              <a:rPr lang="en-AU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like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802434" y="3405675"/>
            <a:ext cx="3245584" cy="50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fever</a:t>
            </a:r>
            <a:r>
              <a:rPr lang="en-A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ish</a:t>
            </a: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8170965" y="3342343"/>
            <a:ext cx="3261097" cy="3572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styl</a:t>
            </a:r>
            <a:r>
              <a:rPr b="0" i="0" lang="en-A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ish</a:t>
            </a:r>
            <a:endParaRPr b="0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198" name="Google Shape;1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35" y="10484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"/>
          <p:cNvSpPr txBox="1"/>
          <p:nvPr/>
        </p:nvSpPr>
        <p:spPr>
          <a:xfrm>
            <a:off x="253218" y="4048469"/>
            <a:ext cx="11721068" cy="267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I go to the salon and get my hair and nails done, I feel    ________ 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only think about yourself and don’t think of others, you might be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feeling 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________ . I don’t feel well.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</a:t>
            </a:r>
            <a:r>
              <a:rPr b="0" i="0" lang="en-AU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 burning up. </a:t>
            </a:r>
            <a:endParaRPr/>
          </a:p>
        </p:txBody>
      </p:sp>
      <p:sp>
        <p:nvSpPr>
          <p:cNvPr id="200" name="Google Shape;200;p5"/>
          <p:cNvSpPr txBox="1"/>
          <p:nvPr/>
        </p:nvSpPr>
        <p:spPr>
          <a:xfrm>
            <a:off x="436098" y="4363477"/>
            <a:ext cx="8965302" cy="502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stylish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 txBox="1"/>
          <p:nvPr/>
        </p:nvSpPr>
        <p:spPr>
          <a:xfrm flipH="1">
            <a:off x="935973" y="5245068"/>
            <a:ext cx="22977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AU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selfish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2447778" y="5837913"/>
            <a:ext cx="1702059" cy="383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feveri</a:t>
            </a:r>
            <a:r>
              <a:rPr b="0" i="0" lang="en-AU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203" name="Google Shape;2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1091" y="104843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>
            <a:off x="3127578" y="6556420"/>
            <a:ext cx="10939244" cy="50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AU" sz="15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words &amp; sentences frequently to review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205" name="Google Shape;20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13190" y="813278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AU" sz="6000"/>
              <a:t>Make new words!:</a:t>
            </a:r>
            <a:endParaRPr/>
          </a:p>
        </p:txBody>
      </p:sp>
      <p:sp>
        <p:nvSpPr>
          <p:cNvPr id="211" name="Google Shape;2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brown + ish 🡪 </a:t>
            </a:r>
            <a:endParaRPr/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long + ish 🡪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young + ish 🡪  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AU" sz="4800">
                <a:latin typeface="Century Gothic"/>
                <a:ea typeface="Century Gothic"/>
                <a:cs typeface="Century Gothic"/>
                <a:sym typeface="Century Gothic"/>
              </a:rPr>
              <a:t>baby + ish 🡪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con&#10;&#10;Description automatically generated" id="212" name="Google Shape;2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0361" y="74704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13" name="Google Shape;21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97080" y="5915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/>
          <p:nvPr>
            <p:ph idx="1" type="body"/>
          </p:nvPr>
        </p:nvSpPr>
        <p:spPr>
          <a:xfrm>
            <a:off x="2546920" y="491213"/>
            <a:ext cx="6050280" cy="13771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n-AU" sz="8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-ful</a:t>
            </a:r>
            <a:endParaRPr sz="8800"/>
          </a:p>
        </p:txBody>
      </p:sp>
      <p:sp>
        <p:nvSpPr>
          <p:cNvPr id="219" name="Google Shape;219;p7"/>
          <p:cNvSpPr txBox="1"/>
          <p:nvPr/>
        </p:nvSpPr>
        <p:spPr>
          <a:xfrm>
            <a:off x="1691244" y="2382369"/>
            <a:ext cx="7861827" cy="974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AU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meaning: </a:t>
            </a:r>
            <a:r>
              <a:rPr lang="en-AU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 – full of</a:t>
            </a:r>
            <a:r>
              <a:rPr b="0" i="0" lang="en-AU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having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802434" y="3405675"/>
            <a:ext cx="3245584" cy="2444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boastful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disdainful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dutiful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bashful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fateful</a:t>
            </a:r>
            <a:endParaRPr/>
          </a:p>
        </p:txBody>
      </p:sp>
      <p:sp>
        <p:nvSpPr>
          <p:cNvPr id="221" name="Google Shape;221;p7"/>
          <p:cNvSpPr txBox="1"/>
          <p:nvPr/>
        </p:nvSpPr>
        <p:spPr>
          <a:xfrm>
            <a:off x="4692061" y="3405674"/>
            <a:ext cx="3261096" cy="2444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armful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shameful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hopeful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disgraceful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beautiful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 txBox="1"/>
          <p:nvPr/>
        </p:nvSpPr>
        <p:spPr>
          <a:xfrm>
            <a:off x="8597200" y="3405675"/>
            <a:ext cx="3176984" cy="32409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bountiful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cheerful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disrespectful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peaceful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AU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cupful</a:t>
            </a:r>
            <a:endParaRPr/>
          </a:p>
        </p:txBody>
      </p:sp>
      <p:pic>
        <p:nvPicPr>
          <p:cNvPr descr="Icon&#10;&#10;Description automatically generated" id="223" name="Google Shape;2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35" y="10484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7"/>
          <p:cNvSpPr txBox="1"/>
          <p:nvPr/>
        </p:nvSpPr>
        <p:spPr>
          <a:xfrm>
            <a:off x="10114265" y="778281"/>
            <a:ext cx="1170020" cy="235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Quattrocento Sans"/>
              <a:buNone/>
            </a:pPr>
            <a:r>
              <a:rPr b="1" lang="en-AU" sz="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b="1" sz="10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 txBox="1"/>
          <p:nvPr/>
        </p:nvSpPr>
        <p:spPr>
          <a:xfrm>
            <a:off x="2832063" y="4966139"/>
            <a:ext cx="643806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child on top is so helpful. She is helping her brother climb up!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éréquation Financière, Aider, Bourse" id="230" name="Google Shape;2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0648" y="440982"/>
            <a:ext cx="4336421" cy="4336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>
            <p:ph type="title"/>
          </p:nvPr>
        </p:nvSpPr>
        <p:spPr>
          <a:xfrm>
            <a:off x="495946" y="365125"/>
            <a:ext cx="108578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Let's talk it out!</a:t>
            </a:r>
            <a:endParaRPr b="1"/>
          </a:p>
        </p:txBody>
      </p:sp>
      <p:sp>
        <p:nvSpPr>
          <p:cNvPr id="236" name="Google Shape;236;p9"/>
          <p:cNvSpPr txBox="1"/>
          <p:nvPr>
            <p:ph idx="1" type="body"/>
          </p:nvPr>
        </p:nvSpPr>
        <p:spPr>
          <a:xfrm>
            <a:off x="495946" y="1363851"/>
            <a:ext cx="10857854" cy="481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Say the “-ful” word.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Have students say the “-ful” word.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Discuss the word meaning (full of).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Use the “-ful” word in a sentence for the following: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It takes me awhile to warm up to new people. Some people say I am shy or … (bashful).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Smoking is not good for your health. It is …(harmful) to your body.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My sister smiles a lot. People like her because she is ….(cheerful).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AU"/>
              <a:t>We must be careful with the words we use. Mean words can be … (hurtful).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2022-04-28T03:35:39Z</dcterms:created>
  <dc:creator>LE LIEVRE Stephanie [Serpentine Primary School]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0x010100B137F5EDF4BCAD40B43BA4DA17D9CEE6</vt:lpwstr>
  </property>
</Properties>
</file>