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</p:sldIdLst>
  <p:sldSz cy="6858000" cx="12192000"/>
  <p:notesSz cx="6858000" cy="9144000"/>
  <p:embeddedFontLst>
    <p:embeddedFont>
      <p:font typeface="Quattrocento Sans"/>
      <p:regular r:id="rId87"/>
      <p:bold r:id="rId88"/>
      <p:italic r:id="rId89"/>
      <p:boldItalic r:id="rId90"/>
    </p:embeddedFont>
    <p:embeddedFont>
      <p:font typeface="Century Gothic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5" roundtripDataSignature="AMtx7mgREMpsxuobdoMPwRcgGNc9kkas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QuattrocentoSans-bold.fntdata"/><Relationship Id="rId43" Type="http://schemas.openxmlformats.org/officeDocument/2006/relationships/slide" Target="slides/slide38.xml"/><Relationship Id="rId87" Type="http://schemas.openxmlformats.org/officeDocument/2006/relationships/font" Target="fonts/QuattrocentoSans-regular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QuattrocentoSans-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customschemas.google.com/relationships/presentationmetadata" Target="metadata"/><Relationship Id="rId50" Type="http://schemas.openxmlformats.org/officeDocument/2006/relationships/slide" Target="slides/slide45.xml"/><Relationship Id="rId94" Type="http://schemas.openxmlformats.org/officeDocument/2006/relationships/font" Target="fonts/CenturyGothic-bold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CenturyGothic-regular.fntdata"/><Relationship Id="rId90" Type="http://schemas.openxmlformats.org/officeDocument/2006/relationships/font" Target="fonts/QuattrocentoSans-boldItalic.fntdata"/><Relationship Id="rId93" Type="http://schemas.openxmlformats.org/officeDocument/2006/relationships/font" Target="fonts/CenturyGothic-italic.fntdata"/><Relationship Id="rId92" Type="http://schemas.openxmlformats.org/officeDocument/2006/relationships/font" Target="fonts/CenturyGothic-bold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8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9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9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9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0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0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0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0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0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0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0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0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0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0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0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10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10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0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0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0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0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10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0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0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0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0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0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0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0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0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0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0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9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9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9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9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9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F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8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1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2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4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5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>
            <p:ph idx="1" type="body"/>
          </p:nvPr>
        </p:nvSpPr>
        <p:spPr>
          <a:xfrm>
            <a:off x="3244645" y="1297182"/>
            <a:ext cx="5989956" cy="27439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3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Suffix Slide Deck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Comprehension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 2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GECDSB</a:t>
            </a:r>
            <a:endParaRPr/>
          </a:p>
        </p:txBody>
      </p:sp>
      <p:sp>
        <p:nvSpPr>
          <p:cNvPr id="164" name="Google Shape;164;p1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of a school board&#10;&#10;Description automatically generated" id="165" name="Google Shape;1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2539" y="2647016"/>
            <a:ext cx="1257475" cy="127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-er</a:t>
            </a:r>
            <a:endParaRPr/>
          </a:p>
        </p:txBody>
      </p:sp>
      <p:sp>
        <p:nvSpPr>
          <p:cNvPr id="244" name="Google Shape;244;p10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word endings change when we compare things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light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bright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48" name="Google Shape;24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0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grandfather is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than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baby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mouse is 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 than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 elephant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think candy is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</a:t>
            </a: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than chocolate 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0"/>
          <p:cNvSpPr txBox="1"/>
          <p:nvPr/>
        </p:nvSpPr>
        <p:spPr>
          <a:xfrm>
            <a:off x="4881489" y="4279366"/>
            <a:ext cx="2952932" cy="543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older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0"/>
          <p:cNvSpPr txBox="1"/>
          <p:nvPr/>
        </p:nvSpPr>
        <p:spPr>
          <a:xfrm>
            <a:off x="3795597" y="4823053"/>
            <a:ext cx="2000291" cy="371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lighter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52" name="Google Shape;252;p10"/>
          <p:cNvSpPr txBox="1"/>
          <p:nvPr/>
        </p:nvSpPr>
        <p:spPr>
          <a:xfrm>
            <a:off x="4048018" y="5529178"/>
            <a:ext cx="2256544" cy="580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sweeter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53" name="Google Shape;25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55" name="Google Shape;25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261" name="Google Shape;26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angry 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cheap 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dark 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deep + er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lucky 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262" name="Google Shape;2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63" name="Google Shape;26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-est</a:t>
            </a:r>
            <a:endParaRPr sz="8800"/>
          </a:p>
        </p:txBody>
      </p:sp>
      <p:sp>
        <p:nvSpPr>
          <p:cNvPr id="269" name="Google Shape;269;p12"/>
          <p:cNvSpPr txBox="1"/>
          <p:nvPr/>
        </p:nvSpPr>
        <p:spPr>
          <a:xfrm>
            <a:off x="1620630" y="2195840"/>
            <a:ext cx="8587695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AU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adjective/ superlative</a:t>
            </a:r>
            <a:endParaRPr/>
          </a:p>
        </p:txBody>
      </p:sp>
      <p:sp>
        <p:nvSpPr>
          <p:cNvPr id="270" name="Google Shape;270;p12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barest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cosiest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cutest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hairiest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itchiest</a:t>
            </a:r>
            <a:endParaRPr/>
          </a:p>
        </p:txBody>
      </p:sp>
      <p:sp>
        <p:nvSpPr>
          <p:cNvPr id="271" name="Google Shape;271;p12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fewest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eldest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biggest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fondest</a:t>
            </a:r>
            <a:endParaRPr/>
          </a:p>
        </p:txBody>
      </p:sp>
      <p:sp>
        <p:nvSpPr>
          <p:cNvPr id="272" name="Google Shape;272;p12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proudest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coldest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muddiest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lightest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briefest</a:t>
            </a:r>
            <a:endParaRPr/>
          </a:p>
        </p:txBody>
      </p:sp>
      <p:pic>
        <p:nvPicPr>
          <p:cNvPr descr="Icon&#10;&#10;Description automatically generated" id="273" name="Google Shape;27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"/>
          <p:cNvSpPr txBox="1"/>
          <p:nvPr/>
        </p:nvSpPr>
        <p:spPr>
          <a:xfrm>
            <a:off x="2510725" y="3604647"/>
            <a:ext cx="737719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frog is a slow animal. A turtle is even slower. However, the snail is the slowest.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words “slow”, “slower”, and “slowest” in sentences.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as rabbit is fast and a horse is faster, what about a cheetah?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a Grenouille, Animal, Étang, L'Eau" id="280" name="Google Shape;28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1268" y="1235372"/>
            <a:ext cx="2743199" cy="1828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rtues, Reptiles, Écaille De Tortue" id="281" name="Google Shape;28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4966" y="1235372"/>
            <a:ext cx="2743199" cy="1828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cargot, Jardin, Conque, Nature, Animal" id="282" name="Google Shape;28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3645" y="1235372"/>
            <a:ext cx="2743199" cy="1828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288" name="Google Shape;288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“-est”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“-est”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(used when we describe the highest quality or degree).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Use the “er” and “est” suffixes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hot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big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young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brave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-est</a:t>
            </a:r>
            <a:endParaRPr sz="16600"/>
          </a:p>
        </p:txBody>
      </p:sp>
      <p:sp>
        <p:nvSpPr>
          <p:cNvPr id="294" name="Google Shape;294;p1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when we describe the highest quality or degree</a:t>
            </a:r>
            <a:endParaRPr/>
          </a:p>
        </p:txBody>
      </p:sp>
      <p:sp>
        <p:nvSpPr>
          <p:cNvPr id="295" name="Google Shape;295;p1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old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97" name="Google Shape;297;p1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light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98" name="Google Shape;29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5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teenager is old</a:t>
            </a:r>
            <a:r>
              <a:rPr lang="en-AU" sz="3200">
                <a:latin typeface="Century Gothic"/>
                <a:ea typeface="Century Gothic"/>
                <a:cs typeface="Century Gothic"/>
                <a:sym typeface="Century Gothic"/>
              </a:rPr>
              <a:t>. H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father is older. His grandfather is the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rabbit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small. A mouse is smaller. An ant is the  _________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egg is light. A pencil is lighter. A feather is the ________ .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 txBox="1"/>
          <p:nvPr/>
        </p:nvSpPr>
        <p:spPr>
          <a:xfrm>
            <a:off x="1084882" y="4732136"/>
            <a:ext cx="9006082" cy="797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oldest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5"/>
          <p:cNvSpPr txBox="1"/>
          <p:nvPr/>
        </p:nvSpPr>
        <p:spPr>
          <a:xfrm flipH="1">
            <a:off x="417815" y="5738754"/>
            <a:ext cx="3624173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smallest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302" name="Google Shape;302;p15"/>
          <p:cNvSpPr txBox="1"/>
          <p:nvPr/>
        </p:nvSpPr>
        <p:spPr>
          <a:xfrm>
            <a:off x="9949912" y="6235304"/>
            <a:ext cx="1594185" cy="321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lightest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03" name="Google Shape;30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5"/>
          <p:cNvSpPr txBox="1"/>
          <p:nvPr/>
        </p:nvSpPr>
        <p:spPr>
          <a:xfrm>
            <a:off x="7610973" y="6609583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05" name="Google Shape;30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311" name="Google Shape;3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tall + est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proud + est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loud + est🡪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cold + est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short + est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312" name="Google Shape;3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13" name="Google Shape;3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-ly</a:t>
            </a:r>
            <a:endParaRPr sz="8800"/>
          </a:p>
        </p:txBody>
      </p:sp>
      <p:sp>
        <p:nvSpPr>
          <p:cNvPr id="319" name="Google Shape;319;p17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adverb</a:t>
            </a:r>
            <a:endParaRPr/>
          </a:p>
        </p:txBody>
      </p:sp>
      <p:sp>
        <p:nvSpPr>
          <p:cNvPr id="320" name="Google Shape;320;p17"/>
          <p:cNvSpPr txBox="1"/>
          <p:nvPr/>
        </p:nvSpPr>
        <p:spPr>
          <a:xfrm>
            <a:off x="786922" y="3405675"/>
            <a:ext cx="3261096" cy="2961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likely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loudly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hourly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bravely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partly</a:t>
            </a:r>
            <a:endParaRPr/>
          </a:p>
        </p:txBody>
      </p:sp>
      <p:sp>
        <p:nvSpPr>
          <p:cNvPr id="321" name="Google Shape;321;p17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madly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quietly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happily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gently</a:t>
            </a:r>
            <a:endParaRPr/>
          </a:p>
        </p:txBody>
      </p:sp>
      <p:sp>
        <p:nvSpPr>
          <p:cNvPr id="322" name="Google Shape;322;p1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lately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immediately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carelessly</a:t>
            </a:r>
            <a:endParaRPr/>
          </a:p>
        </p:txBody>
      </p:sp>
      <p:pic>
        <p:nvPicPr>
          <p:cNvPr descr="Icon&#10;&#10;Description automatically generated" id="323" name="Google Shape;3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og wearing a hat and scarf&#10;&#10;Description automatically generated" id="329" name="Google Shape;3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8104" y="538674"/>
            <a:ext cx="3473401" cy="46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8"/>
          <p:cNvSpPr txBox="1"/>
          <p:nvPr/>
        </p:nvSpPr>
        <p:spPr>
          <a:xfrm>
            <a:off x="1641359" y="5184253"/>
            <a:ext cx="942530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was going outside to play in the snow, so his mom tied his hat “tightly”</a:t>
            </a: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under his chin </a:t>
            </a:r>
            <a:r>
              <a:rPr b="1" i="0" lang="en-A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keep his head warm.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turn: What can you put on “tightly” or “loosely”?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those words in sentences.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336" name="Google Shape;336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“-ly”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“-ly”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(telling how).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Use the “-ly”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She was careful carrying the eggs. She carried the eggs…(carefully).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rabbit was quick to get away from the fox. The rabbit ran ….(quickly).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children remained quiet when the teacher was speaking. The children were … (quietly) waiting.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He was proud of the work he did on his story. He presented his story …(proudly).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F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-ing</a:t>
            </a:r>
            <a:endParaRPr sz="16600"/>
          </a:p>
        </p:txBody>
      </p:sp>
      <p:sp>
        <p:nvSpPr>
          <p:cNvPr id="171" name="Google Shape;171;p2"/>
          <p:cNvSpPr txBox="1"/>
          <p:nvPr/>
        </p:nvSpPr>
        <p:spPr>
          <a:xfrm>
            <a:off x="2970829" y="2626785"/>
            <a:ext cx="6050280" cy="9743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present tense verb</a:t>
            </a:r>
            <a:endParaRPr/>
          </a:p>
        </p:txBody>
      </p:sp>
      <p:sp>
        <p:nvSpPr>
          <p:cNvPr id="172" name="Google Shape;172;p2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sleeping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eating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jumping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baking</a:t>
            </a:r>
            <a:endParaRPr/>
          </a:p>
        </p:txBody>
      </p:sp>
      <p:sp>
        <p:nvSpPr>
          <p:cNvPr id="173" name="Google Shape;173;p2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lifting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digging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thinking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picking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drinking</a:t>
            </a:r>
            <a:endParaRPr/>
          </a:p>
        </p:txBody>
      </p:sp>
      <p:sp>
        <p:nvSpPr>
          <p:cNvPr id="174" name="Google Shape;174;p2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washing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kicking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throwing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liking</a:t>
            </a:r>
            <a:endParaRPr/>
          </a:p>
        </p:txBody>
      </p:sp>
      <p:pic>
        <p:nvPicPr>
          <p:cNvPr descr="Icon&#10;&#10;Description automatically generated" id="175" name="Google Shape;17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-ly</a:t>
            </a:r>
            <a:endParaRPr sz="16600"/>
          </a:p>
        </p:txBody>
      </p:sp>
      <p:sp>
        <p:nvSpPr>
          <p:cNvPr id="342" name="Google Shape;342;p20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can be added to adjectives to become adverbs – telling how</a:t>
            </a:r>
            <a:endParaRPr/>
          </a:p>
        </p:txBody>
      </p:sp>
      <p:sp>
        <p:nvSpPr>
          <p:cNvPr id="343" name="Google Shape;343;p2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sad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loose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45" name="Google Shape;345;p2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46" name="Google Shape;3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grandmother ________ sang to the baby.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girl waved goodbye to her friend  _________ when she left for vacation.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 shoe fell off because he did his shoe laces up ________ 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4573325" y="4048469"/>
            <a:ext cx="3261096" cy="7745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softly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 txBox="1"/>
          <p:nvPr/>
        </p:nvSpPr>
        <p:spPr>
          <a:xfrm flipH="1">
            <a:off x="8848582" y="4650468"/>
            <a:ext cx="19254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sadly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350" name="Google Shape;350;p20"/>
          <p:cNvSpPr txBox="1"/>
          <p:nvPr/>
        </p:nvSpPr>
        <p:spPr>
          <a:xfrm flipH="1">
            <a:off x="689316" y="6213388"/>
            <a:ext cx="8159261" cy="503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loosely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51" name="Google Shape;35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53" name="Google Shape;35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359" name="Google Shape;359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glad + ly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smooth + ly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slow + ly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kind + ly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week + ly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360" name="Google Shape;36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61" name="Google Shape;36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-er</a:t>
            </a:r>
            <a:endParaRPr sz="8800"/>
          </a:p>
        </p:txBody>
      </p:sp>
      <p:sp>
        <p:nvSpPr>
          <p:cNvPr id="367" name="Google Shape;367;p22"/>
          <p:cNvSpPr txBox="1"/>
          <p:nvPr/>
        </p:nvSpPr>
        <p:spPr>
          <a:xfrm>
            <a:off x="705239" y="2431323"/>
            <a:ext cx="1069789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someone who / someone that 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baker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driver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71" name="Google Shape;37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3" name="Google Shape;373;p22"/>
          <p:cNvSpPr txBox="1"/>
          <p:nvPr/>
        </p:nvSpPr>
        <p:spPr>
          <a:xfrm>
            <a:off x="4635438" y="3385547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dancer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painter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cleaner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 txBox="1"/>
          <p:nvPr/>
        </p:nvSpPr>
        <p:spPr>
          <a:xfrm>
            <a:off x="8272909" y="3385547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player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farmer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nging into a microphone&#10;&#10;Description automatically generated" id="379" name="Google Shape;37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6067" y="295423"/>
            <a:ext cx="3127717" cy="505298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3"/>
          <p:cNvSpPr txBox="1"/>
          <p:nvPr/>
        </p:nvSpPr>
        <p:spPr>
          <a:xfrm>
            <a:off x="2169764" y="5348409"/>
            <a:ext cx="82966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person is a “singer”. She writes songs and sings them.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turn: What do you think she is singing about?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the word “</a:t>
            </a:r>
            <a:r>
              <a:rPr b="1" i="1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singer” </a:t>
            </a: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your answer.</a:t>
            </a:r>
            <a:endParaRPr b="1" i="1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386" name="Google Shape;386;p24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“-er”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“-er”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(someone who/someone that).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and use the “-er”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Old MacDonald has a farm with lots of farm animals. He is a …(farmer).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Every year, someone new teaches me. Every year I get a new …(teacher).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My neighbour has beehives in his backyard and raises bees. He is a …( beekeeper).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The person in baseball who pitches the ball to the batter is the …(pitcher).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-er</a:t>
            </a:r>
            <a:endParaRPr/>
          </a:p>
        </p:txBody>
      </p:sp>
      <p:sp>
        <p:nvSpPr>
          <p:cNvPr id="392" name="Google Shape;392;p25"/>
          <p:cNvSpPr txBox="1"/>
          <p:nvPr/>
        </p:nvSpPr>
        <p:spPr>
          <a:xfrm>
            <a:off x="2447778" y="2367992"/>
            <a:ext cx="8588536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someone one or someone that </a:t>
            </a:r>
            <a:endParaRPr/>
          </a:p>
        </p:txBody>
      </p:sp>
      <p:sp>
        <p:nvSpPr>
          <p:cNvPr id="393" name="Google Shape;393;p2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bak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95" name="Google Shape;395;p25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skat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/>
          </a:p>
        </p:txBody>
      </p:sp>
      <p:pic>
        <p:nvPicPr>
          <p:cNvPr descr="Icon&#10;&#10;Description automatically generated" id="396" name="Google Shape;39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5"/>
          <p:cNvSpPr txBox="1"/>
          <p:nvPr/>
        </p:nvSpPr>
        <p:spPr>
          <a:xfrm>
            <a:off x="253217" y="3907971"/>
            <a:ext cx="11721069" cy="2816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Actors are good at performing. Another name for an actor is a _________  . 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order to play hockey, you need to learn how to skate. A hockey player needs to be a good</a:t>
            </a: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.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my mom’s birthday next week. I want to get her a fancy baked cake with chocolate and strawberries. I will call the    ________  and order it. </a:t>
            </a:r>
            <a:endParaRPr/>
          </a:p>
        </p:txBody>
      </p:sp>
      <p:sp>
        <p:nvSpPr>
          <p:cNvPr id="398" name="Google Shape;398;p25"/>
          <p:cNvSpPr txBox="1"/>
          <p:nvPr/>
        </p:nvSpPr>
        <p:spPr>
          <a:xfrm flipH="1">
            <a:off x="943329" y="4261886"/>
            <a:ext cx="1992378" cy="1641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performer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5"/>
          <p:cNvSpPr txBox="1"/>
          <p:nvPr/>
        </p:nvSpPr>
        <p:spPr>
          <a:xfrm flipH="1">
            <a:off x="5102734" y="5186668"/>
            <a:ext cx="2174682" cy="132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skater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5"/>
          <p:cNvSpPr txBox="1"/>
          <p:nvPr/>
        </p:nvSpPr>
        <p:spPr>
          <a:xfrm flipH="1">
            <a:off x="9360974" y="6152827"/>
            <a:ext cx="1425843" cy="331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baker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01" name="Google Shape;40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5"/>
          <p:cNvSpPr txBox="1"/>
          <p:nvPr/>
        </p:nvSpPr>
        <p:spPr>
          <a:xfrm>
            <a:off x="3254644" y="6556420"/>
            <a:ext cx="10812178" cy="167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03" name="Google Shape;40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a tree:</a:t>
            </a:r>
            <a:endParaRPr/>
          </a:p>
        </p:txBody>
      </p:sp>
      <p:sp>
        <p:nvSpPr>
          <p:cNvPr id="409" name="Google Shape;409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teach 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lead 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farm+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help+ 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paint +er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410" name="Google Shape;41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11" name="Google Shape;4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-or</a:t>
            </a:r>
            <a:endParaRPr/>
          </a:p>
        </p:txBody>
      </p:sp>
      <p:sp>
        <p:nvSpPr>
          <p:cNvPr id="417" name="Google Shape;417;p27"/>
          <p:cNvSpPr txBox="1"/>
          <p:nvPr/>
        </p:nvSpPr>
        <p:spPr>
          <a:xfrm>
            <a:off x="526678" y="2117590"/>
            <a:ext cx="11254883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one who or one that</a:t>
            </a:r>
            <a:endParaRPr/>
          </a:p>
        </p:txBody>
      </p:sp>
      <p:sp>
        <p:nvSpPr>
          <p:cNvPr id="418" name="Google Shape;418;p27"/>
          <p:cNvSpPr txBox="1"/>
          <p:nvPr/>
        </p:nvSpPr>
        <p:spPr>
          <a:xfrm>
            <a:off x="802434" y="3405674"/>
            <a:ext cx="3245584" cy="2802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operator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visitor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doctor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collector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7"/>
          <p:cNvSpPr txBox="1"/>
          <p:nvPr/>
        </p:nvSpPr>
        <p:spPr>
          <a:xfrm>
            <a:off x="4692061" y="3405674"/>
            <a:ext cx="3261096" cy="2903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professor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supervisor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spectator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actor</a:t>
            </a:r>
            <a:endParaRPr/>
          </a:p>
        </p:txBody>
      </p:sp>
      <p:sp>
        <p:nvSpPr>
          <p:cNvPr id="420" name="Google Shape;420;p2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inventor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distributor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advisor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competitor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investigator</a:t>
            </a:r>
            <a:endParaRPr/>
          </a:p>
        </p:txBody>
      </p:sp>
      <p:pic>
        <p:nvPicPr>
          <p:cNvPr descr="Icon&#10;&#10;Description automatically generated" id="421" name="Google Shape;4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a group of children sitting in a classroom&#10;&#10;Description automatically generated" id="427" name="Google Shape;42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9581" y="542439"/>
            <a:ext cx="6892838" cy="373509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8"/>
          <p:cNvSpPr txBox="1"/>
          <p:nvPr/>
        </p:nvSpPr>
        <p:spPr>
          <a:xfrm>
            <a:off x="2402237" y="4448014"/>
            <a:ext cx="7857641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i="0" lang="en-AU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Another word for a teacher is an “educator”.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Look at the picture and use “educator” in a sentence. Who are </a:t>
            </a:r>
            <a:r>
              <a:rPr b="1" lang="en-A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 </a:t>
            </a:r>
            <a:r>
              <a:rPr b="1" i="0" lang="en-A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educators this year?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434" name="Google Shape;434;p29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“-or”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“-or”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(one who or one that).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and use the “-or”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A person who acts in a play is called an …(actor).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Do you know about Thomas Edison? He invented the light bulb and lots of other things. He was a great …(inventor).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 love collecting comic books. I have over 100 comic books! I am a comic book …(collector).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F0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t lying on a bench under a piano&#10;&#10;Description automatically generated" id="181" name="Google Shape;1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7468" y="515319"/>
            <a:ext cx="5987529" cy="411867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182" name="Google Shape;182;p3"/>
          <p:cNvSpPr txBox="1"/>
          <p:nvPr/>
        </p:nvSpPr>
        <p:spPr>
          <a:xfrm>
            <a:off x="3187468" y="4835471"/>
            <a:ext cx="567756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old cat is “sleeping” on the piano bench.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 “sleeping” in a sentence.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-or</a:t>
            </a:r>
            <a:endParaRPr/>
          </a:p>
        </p:txBody>
      </p:sp>
      <p:sp>
        <p:nvSpPr>
          <p:cNvPr id="440" name="Google Shape;440;p30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one who or one that</a:t>
            </a:r>
            <a:endParaRPr/>
          </a:p>
        </p:txBody>
      </p:sp>
      <p:sp>
        <p:nvSpPr>
          <p:cNvPr id="441" name="Google Shape;441;p3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auth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visit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43" name="Google Shape;443;p30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</p:txBody>
      </p:sp>
      <p:pic>
        <p:nvPicPr>
          <p:cNvPr descr="Icon&#10;&#10;Description automatically generated" id="444" name="Google Shape;44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Pass your paper to your partner. They can edit it and make changes. They  will be your ________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am allowed to visit my aunt in the hospital. However all  _________ have to wear masks 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 Pilkey writes my favourite books about Captain Underpants. He is the best   ________  ever! </a:t>
            </a:r>
            <a:endParaRPr/>
          </a:p>
        </p:txBody>
      </p:sp>
      <p:sp>
        <p:nvSpPr>
          <p:cNvPr id="446" name="Google Shape;446;p30"/>
          <p:cNvSpPr txBox="1"/>
          <p:nvPr/>
        </p:nvSpPr>
        <p:spPr>
          <a:xfrm>
            <a:off x="4959458" y="4417017"/>
            <a:ext cx="1503335" cy="945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editor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0"/>
          <p:cNvSpPr txBox="1"/>
          <p:nvPr/>
        </p:nvSpPr>
        <p:spPr>
          <a:xfrm flipH="1">
            <a:off x="10362234" y="4959458"/>
            <a:ext cx="1287635" cy="737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visitors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0"/>
          <p:cNvSpPr txBox="1"/>
          <p:nvPr/>
        </p:nvSpPr>
        <p:spPr>
          <a:xfrm>
            <a:off x="2789694" y="6183824"/>
            <a:ext cx="1782305" cy="592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author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49" name="Google Shape;44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0"/>
          <p:cNvSpPr txBox="1"/>
          <p:nvPr/>
        </p:nvSpPr>
        <p:spPr>
          <a:xfrm>
            <a:off x="3254644" y="6556420"/>
            <a:ext cx="10812178" cy="167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51" name="Google Shape;45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457" name="Google Shape;457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 visit + or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 doct + or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 act + or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 protect + or 🡪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 invent + or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458" name="Google Shape;4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59" name="Google Shape;45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-y</a:t>
            </a:r>
            <a:endParaRPr/>
          </a:p>
        </p:txBody>
      </p:sp>
      <p:sp>
        <p:nvSpPr>
          <p:cNvPr id="465" name="Google Shape;465;p32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adjective</a:t>
            </a:r>
            <a:endParaRPr/>
          </a:p>
        </p:txBody>
      </p:sp>
      <p:sp>
        <p:nvSpPr>
          <p:cNvPr id="466" name="Google Shape;466;p32"/>
          <p:cNvSpPr txBox="1"/>
          <p:nvPr/>
        </p:nvSpPr>
        <p:spPr>
          <a:xfrm>
            <a:off x="917453" y="3520694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sleepy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funny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happy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sandy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2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68" name="Google Shape;46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70" name="Google Shape;470;p32"/>
          <p:cNvSpPr txBox="1"/>
          <p:nvPr/>
        </p:nvSpPr>
        <p:spPr>
          <a:xfrm>
            <a:off x="4692947" y="3514943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lumpy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bumpy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2"/>
          <p:cNvSpPr txBox="1"/>
          <p:nvPr/>
        </p:nvSpPr>
        <p:spPr>
          <a:xfrm>
            <a:off x="8603589" y="3471811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itchy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fizzy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frilly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dusty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n umbrella in a city&#10;&#10;Description automatically generated" id="476" name="Google Shape;47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2582" y="217929"/>
            <a:ext cx="4293031" cy="514186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3"/>
          <p:cNvSpPr txBox="1"/>
          <p:nvPr/>
        </p:nvSpPr>
        <p:spPr>
          <a:xfrm>
            <a:off x="3673098" y="5359791"/>
            <a:ext cx="599784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you tell it is a “rainy” day?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Talk about this picture.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word “rainy”.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483" name="Google Shape;483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“-y”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“-y”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(inclined to or like the word it is affixed to).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Use the “-y”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She did not brush her hair that morning. Her hair was a mess. It was….(messy).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 love to eat apples and grapes. They are good for my health. The are …(healthy) foods.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sky is grey and there are lots of clouds. I think it will be …(cloudy) all day.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 love to have fun and tell jokes. My friends think I am ….(funny).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-y</a:t>
            </a:r>
            <a:endParaRPr/>
          </a:p>
        </p:txBody>
      </p:sp>
      <p:sp>
        <p:nvSpPr>
          <p:cNvPr id="489" name="Google Shape;489;p3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incline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 to or like the word it is affixed to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nois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92" name="Google Shape;492;p3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furr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93" name="Google Shape;49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5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hat blew off the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boy’s head. It was a  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day.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cat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had black and white fur. The girl loved to pet her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_________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cat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kids w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 making a lot of noise in the gym. The teacher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reminded them to not be 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5"/>
          <p:cNvSpPr txBox="1"/>
          <p:nvPr/>
        </p:nvSpPr>
        <p:spPr>
          <a:xfrm>
            <a:off x="8701899" y="3874274"/>
            <a:ext cx="2639100" cy="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windy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5"/>
          <p:cNvSpPr txBox="1"/>
          <p:nvPr/>
        </p:nvSpPr>
        <p:spPr>
          <a:xfrm>
            <a:off x="602242" y="4972100"/>
            <a:ext cx="3648300" cy="1103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furry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497" name="Google Shape;497;p35"/>
          <p:cNvSpPr txBox="1"/>
          <p:nvPr/>
        </p:nvSpPr>
        <p:spPr>
          <a:xfrm flipH="1">
            <a:off x="7330698" y="6024489"/>
            <a:ext cx="2460414" cy="1088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noisy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98" name="Google Shape;49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5"/>
          <p:cNvSpPr txBox="1"/>
          <p:nvPr/>
        </p:nvSpPr>
        <p:spPr>
          <a:xfrm>
            <a:off x="3127578" y="6898181"/>
            <a:ext cx="10939244" cy="543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00" name="Google Shape;50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506" name="Google Shape;506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sleep + y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bump + y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hair + y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fluff+ 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push+ 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507" name="Google Shape;50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08" name="Google Shape;50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-ful</a:t>
            </a:r>
            <a:endParaRPr sz="8800"/>
          </a:p>
        </p:txBody>
      </p:sp>
      <p:sp>
        <p:nvSpPr>
          <p:cNvPr id="514" name="Google Shape;514;p37"/>
          <p:cNvSpPr txBox="1"/>
          <p:nvPr/>
        </p:nvSpPr>
        <p:spPr>
          <a:xfrm>
            <a:off x="1691244" y="2382369"/>
            <a:ext cx="7861827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adjective – full of</a:t>
            </a: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having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7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cup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colour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harm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bashful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mouthf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7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armful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hopeful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graceful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beautiful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thought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cheerful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respectful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peaceful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mind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18" name="Google Shape;5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poonful of sugar in a cup&#10;&#10;Description automatically generated" id="524" name="Google Shape;5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2014" y="295421"/>
            <a:ext cx="4539704" cy="405852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8"/>
          <p:cNvSpPr txBox="1"/>
          <p:nvPr/>
        </p:nvSpPr>
        <p:spPr>
          <a:xfrm>
            <a:off x="3115159" y="4459458"/>
            <a:ext cx="689674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 is putting a “spoonful” of sugar into her tea.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Do you like sugar? What would you put a “spoonful” of sugar into. Use the “spoonful”.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other foods would you have a spoonful of? Use the word “spoonful”.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531" name="Google Shape;531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“-ful”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“-ful”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(full of).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Use the “-ful”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She put the whole cookie into her mouth. It was a ….(mouthful).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When Tom said mean words to his friend, it hurt his friend’s feelings. Tom’s words were …(hurtful).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My sister went on vacation to take a rest. Her vacation was …(restful).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 grabbed a lot of chips from the bowl with my hand. I had a ….(handful) of chips.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189" name="Google Shape;189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“-ing”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“-ing”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(present tense verb).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and use the “ing” word in a sentence for the following: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She is sitting at the table, …. (eating) a sandwich and … (drinking) juice.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children are in the pool. They love …(swimming) on hot days.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rabbit is … (hopping) from one side of the garden to the other.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 love to garden. I am … (growing) tomatoes, peppers, and beans.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-ful</a:t>
            </a:r>
            <a:endParaRPr sz="16600"/>
          </a:p>
        </p:txBody>
      </p:sp>
      <p:sp>
        <p:nvSpPr>
          <p:cNvPr id="537" name="Google Shape;537;p40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full of</a:t>
            </a:r>
            <a:endParaRPr/>
          </a:p>
        </p:txBody>
      </p:sp>
      <p:sp>
        <p:nvSpPr>
          <p:cNvPr id="538" name="Google Shape;538;p4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plate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waste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40" name="Google Shape;540;p4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41" name="Google Shape;54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Throwing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fresh fruit out is   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girl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 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 that her lost dog was found.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put a hamburger, a pickle, </a:t>
            </a:r>
            <a:r>
              <a:rPr lang="en-AU"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rench fries, and a salad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 his plate. 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ate a 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of food </a:t>
            </a:r>
            <a:endParaRPr/>
          </a:p>
        </p:txBody>
      </p:sp>
      <p:sp>
        <p:nvSpPr>
          <p:cNvPr id="543" name="Google Shape;543;p40"/>
          <p:cNvSpPr txBox="1"/>
          <p:nvPr/>
        </p:nvSpPr>
        <p:spPr>
          <a:xfrm>
            <a:off x="5922497" y="3907971"/>
            <a:ext cx="2674701" cy="915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wasteful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0"/>
          <p:cNvSpPr txBox="1"/>
          <p:nvPr/>
        </p:nvSpPr>
        <p:spPr>
          <a:xfrm flipH="1">
            <a:off x="2991828" y="4614096"/>
            <a:ext cx="2286626" cy="50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0"/>
          <p:cNvSpPr txBox="1"/>
          <p:nvPr/>
        </p:nvSpPr>
        <p:spPr>
          <a:xfrm>
            <a:off x="6504664" y="5649010"/>
            <a:ext cx="2092534" cy="382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plateful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46" name="Google Shape;54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48" name="Google Shape;54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554" name="Google Shape;554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bash + ful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power + ful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play + ful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harm + ful 🡪 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cheer + ful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555" name="Google Shape;55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56" name="Google Shape;55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-less</a:t>
            </a:r>
            <a:endParaRPr/>
          </a:p>
        </p:txBody>
      </p:sp>
      <p:sp>
        <p:nvSpPr>
          <p:cNvPr id="562" name="Google Shape;562;p42"/>
          <p:cNvSpPr txBox="1"/>
          <p:nvPr/>
        </p:nvSpPr>
        <p:spPr>
          <a:xfrm>
            <a:off x="1446829" y="2367992"/>
            <a:ext cx="8379412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adjective</a:t>
            </a: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/ cannot be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2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sleepless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harmless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colourless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defenceless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penniless</a:t>
            </a:r>
            <a:endParaRPr/>
          </a:p>
        </p:txBody>
      </p:sp>
      <p:sp>
        <p:nvSpPr>
          <p:cNvPr id="564" name="Google Shape;564;p42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cloudless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lifeless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restless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endless</a:t>
            </a:r>
            <a:endParaRPr/>
          </a:p>
        </p:txBody>
      </p:sp>
      <p:sp>
        <p:nvSpPr>
          <p:cNvPr id="565" name="Google Shape;565;p42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careless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painl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sleeve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endParaRPr/>
          </a:p>
        </p:txBody>
      </p:sp>
      <p:pic>
        <p:nvPicPr>
          <p:cNvPr descr="Icon&#10;&#10;Description automatically generated" id="566" name="Google Shape;56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hild playing with blocks&#10;&#10;Description automatically generated" id="572" name="Google Shape;5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2956" y="278970"/>
            <a:ext cx="3766088" cy="5021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3"/>
          <p:cNvSpPr txBox="1"/>
          <p:nvPr/>
        </p:nvSpPr>
        <p:spPr>
          <a:xfrm>
            <a:off x="3396761" y="5314799"/>
            <a:ext cx="6537408" cy="1555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boys are playing a game. What happens if one of them is “careless”?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Talk about the picture. Use the word “careless”.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4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579" name="Google Shape;579;p44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“-less”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“-less”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(without).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Use the “-less”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In the summer when it is hot you might wear a shirt with no sleeves. This kind of shirt is called … (sleeveless).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It was a beautiful summer day. The sun was bright. There were no clouds. The sky was …(cloudless).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If I don’t get sleep at night and am ….(sleepless), I get grumpy!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My dad has raked all the leaves, now the lawn is …(leafless).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-less</a:t>
            </a:r>
            <a:endParaRPr/>
          </a:p>
        </p:txBody>
      </p:sp>
      <p:sp>
        <p:nvSpPr>
          <p:cNvPr id="585" name="Google Shape;585;p4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without</a:t>
            </a:r>
            <a:endParaRPr/>
          </a:p>
        </p:txBody>
      </p:sp>
      <p:sp>
        <p:nvSpPr>
          <p:cNvPr id="586" name="Google Shape;586;p4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shoe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88" name="Google Shape;588;p45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89" name="Google Shape;58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5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I broke my leg, I couldn’t help my grandmother clean and I felt  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girls took off their shoes when the walked in the sand. They loved being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cut the trees down in the forest and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area is  ________ . </a:t>
            </a:r>
            <a:endParaRPr/>
          </a:p>
        </p:txBody>
      </p:sp>
      <p:sp>
        <p:nvSpPr>
          <p:cNvPr id="591" name="Google Shape;591;p45"/>
          <p:cNvSpPr txBox="1"/>
          <p:nvPr/>
        </p:nvSpPr>
        <p:spPr>
          <a:xfrm>
            <a:off x="1301858" y="4316695"/>
            <a:ext cx="8099542" cy="549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helpless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5"/>
          <p:cNvSpPr txBox="1"/>
          <p:nvPr/>
        </p:nvSpPr>
        <p:spPr>
          <a:xfrm flipH="1">
            <a:off x="2447776" y="5195119"/>
            <a:ext cx="1907247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shoeless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5"/>
          <p:cNvSpPr txBox="1"/>
          <p:nvPr/>
        </p:nvSpPr>
        <p:spPr>
          <a:xfrm>
            <a:off x="10078210" y="5697415"/>
            <a:ext cx="1809058" cy="347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treeless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94" name="Google Shape;59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5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96" name="Google Shape;59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602" name="Google Shape;602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age + less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sleeve + less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end + less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rest + less 🡪 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fear + less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603" name="Google Shape;60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04" name="Google Shape;60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-ness</a:t>
            </a:r>
            <a:endParaRPr/>
          </a:p>
        </p:txBody>
      </p:sp>
      <p:sp>
        <p:nvSpPr>
          <p:cNvPr id="610" name="Google Shape;610;p47"/>
          <p:cNvSpPr txBox="1"/>
          <p:nvPr/>
        </p:nvSpPr>
        <p:spPr>
          <a:xfrm>
            <a:off x="857357" y="2454255"/>
            <a:ext cx="1004718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noun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state, condition, quality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7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dampness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dryness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weakness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blackness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fitness</a:t>
            </a:r>
            <a:endParaRPr/>
          </a:p>
        </p:txBody>
      </p:sp>
      <p:sp>
        <p:nvSpPr>
          <p:cNvPr id="612" name="Google Shape;612;p47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rudeness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calmness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deepness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coldness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sickness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sweet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smugness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sad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endParaRPr/>
          </a:p>
        </p:txBody>
      </p:sp>
      <p:pic>
        <p:nvPicPr>
          <p:cNvPr descr="Icon&#10;&#10;Description automatically generated" id="614" name="Google Shape;61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person standing together&#10;&#10;Description automatically generated" id="620" name="Google Shape;620;p48"/>
          <p:cNvPicPr preferRelativeResize="0"/>
          <p:nvPr/>
        </p:nvPicPr>
        <p:blipFill rotWithShape="1">
          <a:blip r:embed="rId3">
            <a:alphaModFix/>
          </a:blip>
          <a:srcRect b="15806" l="0" r="2855" t="3980"/>
          <a:stretch/>
        </p:blipFill>
        <p:spPr>
          <a:xfrm>
            <a:off x="3960464" y="449450"/>
            <a:ext cx="4811578" cy="4060557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8"/>
          <p:cNvSpPr txBox="1"/>
          <p:nvPr/>
        </p:nvSpPr>
        <p:spPr>
          <a:xfrm>
            <a:off x="3177153" y="4510007"/>
            <a:ext cx="733069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couple has been together for a long time. Their “happiness” makes us all smile.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Talk about this picture and use the word “happiness”.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9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627" name="Google Shape;627;p49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“-ness”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“-ness”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(state of, condition, quality).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Use the “-ness”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To stay fit, you must eat well and exercise.  Having a … (fitness) plan is important.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boy was sad because his dog ran away. You could see the …(sadness) in his eyes.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We need to be kind to each other. Can you think of some acts of …(kindness)?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The power went out in our house, the light are off and it is dark. I am scared to be in  …(darkness).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-ing</a:t>
            </a:r>
            <a:endParaRPr sz="16600"/>
          </a:p>
        </p:txBody>
      </p:sp>
      <p:sp>
        <p:nvSpPr>
          <p:cNvPr id="195" name="Google Shape;195;p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present tense verb  </a:t>
            </a:r>
            <a:endParaRPr/>
          </a:p>
        </p:txBody>
      </p:sp>
      <p:sp>
        <p:nvSpPr>
          <p:cNvPr id="196" name="Google Shape;196;p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98" name="Google Shape;198;p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99" name="Google Shape;19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 txBox="1"/>
          <p:nvPr/>
        </p:nvSpPr>
        <p:spPr>
          <a:xfrm>
            <a:off x="834941" y="3907971"/>
            <a:ext cx="10939244" cy="2816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children made lemonade and will be 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 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outside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artist is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_________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picture of a flower. She is using pink and green paint.</a:t>
            </a:r>
            <a:endParaRPr b="0" i="0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group on the floor took out blocks and are ________ 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towers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 txBox="1"/>
          <p:nvPr/>
        </p:nvSpPr>
        <p:spPr>
          <a:xfrm>
            <a:off x="9022165" y="3929667"/>
            <a:ext cx="2014148" cy="893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selling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3282043" y="4823052"/>
            <a:ext cx="2513846" cy="754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203" name="Google Shape;203;p5"/>
          <p:cNvSpPr txBox="1"/>
          <p:nvPr/>
        </p:nvSpPr>
        <p:spPr>
          <a:xfrm>
            <a:off x="1012371" y="6328585"/>
            <a:ext cx="1632858" cy="280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building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04" name="Google Shape;20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/>
          <p:nvPr/>
        </p:nvSpPr>
        <p:spPr>
          <a:xfrm>
            <a:off x="6122415" y="6538699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06" name="Google Shape;20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-ness</a:t>
            </a:r>
            <a:endParaRPr/>
          </a:p>
        </p:txBody>
      </p:sp>
      <p:sp>
        <p:nvSpPr>
          <p:cNvPr id="633" name="Google Shape;633;p50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state of</a:t>
            </a:r>
            <a:endParaRPr/>
          </a:p>
        </p:txBody>
      </p:sp>
      <p:sp>
        <p:nvSpPr>
          <p:cNvPr id="634" name="Google Shape;634;p5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sweet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5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36" name="Google Shape;636;p50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polite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ness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37" name="Google Shape;63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love ice cream because it is sweet. The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makes me happy!</a:t>
            </a:r>
            <a:endParaRPr b="0" i="0" sz="2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was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only a short amount of time left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finish the test. The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  of time caused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 to hurry up.</a:t>
            </a:r>
            <a:endParaRPr b="0" i="0" sz="2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teacher likes it when we are polite.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He says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occurs when we use words like “please” and “thank you”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639" name="Google Shape;639;p50"/>
          <p:cNvSpPr txBox="1"/>
          <p:nvPr/>
        </p:nvSpPr>
        <p:spPr>
          <a:xfrm>
            <a:off x="7315200" y="3985139"/>
            <a:ext cx="2475913" cy="6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sweetness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50"/>
          <p:cNvSpPr txBox="1"/>
          <p:nvPr/>
        </p:nvSpPr>
        <p:spPr>
          <a:xfrm flipH="1">
            <a:off x="304732" y="5269423"/>
            <a:ext cx="1973519" cy="427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shortness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0"/>
          <p:cNvSpPr txBox="1"/>
          <p:nvPr/>
        </p:nvSpPr>
        <p:spPr>
          <a:xfrm>
            <a:off x="8400081" y="5697415"/>
            <a:ext cx="3487187" cy="347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politeness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42" name="Google Shape;64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44" name="Google Shape;64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650" name="Google Shape;650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damp + ness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sick + ness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fit + ness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wit + ness 🡪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fond + ness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651" name="Google Shape;65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52" name="Google Shape;65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+ ion (-tion,-sion)</a:t>
            </a:r>
            <a:endParaRPr/>
          </a:p>
        </p:txBody>
      </p:sp>
      <p:sp>
        <p:nvSpPr>
          <p:cNvPr id="658" name="Google Shape;658;p52"/>
          <p:cNvSpPr txBox="1"/>
          <p:nvPr/>
        </p:nvSpPr>
        <p:spPr>
          <a:xfrm>
            <a:off x="799848" y="2189477"/>
            <a:ext cx="9874657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AU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/ act of / result of </a:t>
            </a:r>
            <a:endParaRPr b="0" i="0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52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endParaRPr/>
          </a:p>
        </p:txBody>
      </p:sp>
      <p:sp>
        <p:nvSpPr>
          <p:cNvPr id="660" name="Google Shape;660;p52"/>
          <p:cNvSpPr txBox="1"/>
          <p:nvPr/>
        </p:nvSpPr>
        <p:spPr>
          <a:xfrm>
            <a:off x="3223647" y="3405675"/>
            <a:ext cx="3582636" cy="2516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friction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fraction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temptation</a:t>
            </a:r>
            <a:endParaRPr/>
          </a:p>
        </p:txBody>
      </p:sp>
      <p:sp>
        <p:nvSpPr>
          <p:cNvPr id="661" name="Google Shape;661;p52"/>
          <p:cNvSpPr txBox="1"/>
          <p:nvPr/>
        </p:nvSpPr>
        <p:spPr>
          <a:xfrm>
            <a:off x="5827364" y="3405675"/>
            <a:ext cx="2572720" cy="30881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junction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eruption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inspirat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62" name="Google Shape;66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5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64" name="Google Shape;664;p52"/>
          <p:cNvSpPr txBox="1"/>
          <p:nvPr/>
        </p:nvSpPr>
        <p:spPr>
          <a:xfrm>
            <a:off x="8400083" y="3420053"/>
            <a:ext cx="2274421" cy="3693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vibration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expression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confusion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unset over a body of water&#10;&#10;Description automatically generated" id="669" name="Google Shape;66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9330" y="232475"/>
            <a:ext cx="6447294" cy="483547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3"/>
          <p:cNvSpPr txBox="1"/>
          <p:nvPr/>
        </p:nvSpPr>
        <p:spPr>
          <a:xfrm>
            <a:off x="3564610" y="5067946"/>
            <a:ext cx="597201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sun’s “reflection” on the lake is beautiful.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What is a “reflection?”  Describe the picture and use the word “reflection”. Where else can you see reflections?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4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676" name="Google Shape;676;p54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“-ion”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“-ion”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(act of or state of).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Use the “-ion” word in a sentence when discussing: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When would you like to have a </a:t>
            </a:r>
            <a:r>
              <a:rPr i="1" lang="en-AU"/>
              <a:t>celebration?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Do you have a favourite </a:t>
            </a:r>
            <a:r>
              <a:rPr i="1" lang="en-AU"/>
              <a:t>expression</a:t>
            </a:r>
            <a:r>
              <a:rPr lang="en-AU"/>
              <a:t>? Share!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What are the </a:t>
            </a:r>
            <a:r>
              <a:rPr i="1" lang="en-AU"/>
              <a:t>direction</a:t>
            </a:r>
            <a:r>
              <a:rPr lang="en-AU"/>
              <a:t>s to your house? Tim Horton’s? etc.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-ion</a:t>
            </a:r>
            <a:endParaRPr/>
          </a:p>
        </p:txBody>
      </p:sp>
      <p:sp>
        <p:nvSpPr>
          <p:cNvPr id="682" name="Google Shape;682;p5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act of or state of</a:t>
            </a:r>
            <a:endParaRPr/>
          </a:p>
        </p:txBody>
      </p:sp>
      <p:sp>
        <p:nvSpPr>
          <p:cNvPr id="683" name="Google Shape;683;p5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vibrat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5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85" name="Google Shape;685;p55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ion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86" name="Google Shape;68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5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I make the /zzzz/ and /vvvvv/ sounds my voice box vibrates. I can feel the  ________   on my neck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2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family is getting a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kitten. We will adopt one from the Humane society.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 ________ will occur next week.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teacher will instruct us what to do when we have a practice fire alarm. We must listen carefully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each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 . </a:t>
            </a:r>
            <a:endParaRPr/>
          </a:p>
        </p:txBody>
      </p:sp>
      <p:sp>
        <p:nvSpPr>
          <p:cNvPr id="688" name="Google Shape;688;p55"/>
          <p:cNvSpPr txBox="1"/>
          <p:nvPr/>
        </p:nvSpPr>
        <p:spPr>
          <a:xfrm>
            <a:off x="2599525" y="4363479"/>
            <a:ext cx="1874728" cy="4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vibration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55"/>
          <p:cNvSpPr txBox="1"/>
          <p:nvPr/>
        </p:nvSpPr>
        <p:spPr>
          <a:xfrm>
            <a:off x="2278250" y="5248282"/>
            <a:ext cx="3409627" cy="44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adoption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55"/>
          <p:cNvSpPr txBox="1"/>
          <p:nvPr/>
        </p:nvSpPr>
        <p:spPr>
          <a:xfrm>
            <a:off x="7766635" y="6233086"/>
            <a:ext cx="2272451" cy="243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instruction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91" name="Google Shape;691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5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93" name="Google Shape;693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Word sums:</a:t>
            </a:r>
            <a:endParaRPr/>
          </a:p>
        </p:txBody>
      </p:sp>
      <p:sp>
        <p:nvSpPr>
          <p:cNvPr id="699" name="Google Shape;699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direct + ion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reflect + ion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erupt + ion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express + ion 🡪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act+ ion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700" name="Google Shape;70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701" name="Google Shape;70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-able</a:t>
            </a:r>
            <a:endParaRPr/>
          </a:p>
        </p:txBody>
      </p:sp>
      <p:sp>
        <p:nvSpPr>
          <p:cNvPr id="707" name="Google Shape;707;p57"/>
          <p:cNvSpPr txBox="1"/>
          <p:nvPr/>
        </p:nvSpPr>
        <p:spPr>
          <a:xfrm>
            <a:off x="1777508" y="2290118"/>
            <a:ext cx="8307525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A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r>
              <a:rPr b="0" i="0" lang="en-AU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able to, can do, be 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57"/>
          <p:cNvSpPr txBox="1"/>
          <p:nvPr/>
        </p:nvSpPr>
        <p:spPr>
          <a:xfrm>
            <a:off x="871032" y="3342343"/>
            <a:ext cx="3176985" cy="302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adjustable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preferable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achievable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likable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57"/>
          <p:cNvSpPr txBox="1"/>
          <p:nvPr/>
        </p:nvSpPr>
        <p:spPr>
          <a:xfrm>
            <a:off x="4656501" y="3405674"/>
            <a:ext cx="3261096" cy="2903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touchable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imaginable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agreeable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love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endParaRPr/>
          </a:p>
        </p:txBody>
      </p:sp>
      <p:sp>
        <p:nvSpPr>
          <p:cNvPr id="710" name="Google Shape;710;p57"/>
          <p:cNvSpPr txBox="1"/>
          <p:nvPr/>
        </p:nvSpPr>
        <p:spPr>
          <a:xfrm>
            <a:off x="8526080" y="3342344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avoidable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enjoy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excitable</a:t>
            </a:r>
            <a:endParaRPr/>
          </a:p>
        </p:txBody>
      </p:sp>
      <p:pic>
        <p:nvPicPr>
          <p:cNvPr descr="Icon&#10;&#10;Description automatically generated" id="711" name="Google Shape;71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dog&#10;&#10;Description automatically generated" id="717" name="Google Shape;71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3589" y="312121"/>
            <a:ext cx="3444821" cy="459309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8"/>
          <p:cNvSpPr txBox="1"/>
          <p:nvPr/>
        </p:nvSpPr>
        <p:spPr>
          <a:xfrm>
            <a:off x="3319270" y="4905215"/>
            <a:ext cx="591772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woman is hugging her dog. The dog is “loveable”.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Do you have something that is “loveable”? Use “loveable” in a sentence.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9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724" name="Google Shape;724;p59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“-able”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“-able”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(can do).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Use the “-able”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My friend told me a story about a monster. His description was so good that the story was …(believable).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Do you enjoy going to the movies? I find movies about superheroes …(enjoyable).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When you go on long walks it is important to wear …(comfortable) shoes so your feet don’t hurt.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My brother broke my toy. He told me not worry because it is…(fixable) and he can fix it.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F0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words:</a:t>
            </a:r>
            <a:endParaRPr/>
          </a:p>
        </p:txBody>
      </p:sp>
      <p:sp>
        <p:nvSpPr>
          <p:cNvPr id="213" name="Google Shape;21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cry + ing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wash + ing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kick + ing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peek + ing 🡪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stay + ing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214" name="Google Shape;2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15" name="Google Shape;21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-able</a:t>
            </a:r>
            <a:endParaRPr/>
          </a:p>
        </p:txBody>
      </p:sp>
      <p:sp>
        <p:nvSpPr>
          <p:cNvPr id="730" name="Google Shape;730;p60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can do or be</a:t>
            </a:r>
            <a:endParaRPr/>
          </a:p>
        </p:txBody>
      </p:sp>
      <p:sp>
        <p:nvSpPr>
          <p:cNvPr id="731" name="Google Shape;731;p6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6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33" name="Google Shape;733;p60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34" name="Google Shape;73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6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family got a dog at the humane society. I have trained him to fetch. The vet said he was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2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mom gave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friend and I one bag of pretzels and two plates. She told us to share. This treat is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 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teacher asked us questions about a book we read.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All the  questions were easy and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 . </a:t>
            </a:r>
            <a:endParaRPr/>
          </a:p>
        </p:txBody>
      </p:sp>
      <p:sp>
        <p:nvSpPr>
          <p:cNvPr id="736" name="Google Shape;736;p60"/>
          <p:cNvSpPr txBox="1"/>
          <p:nvPr/>
        </p:nvSpPr>
        <p:spPr>
          <a:xfrm>
            <a:off x="4866469" y="4448013"/>
            <a:ext cx="1844298" cy="364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trainable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60"/>
          <p:cNvSpPr txBox="1"/>
          <p:nvPr/>
        </p:nvSpPr>
        <p:spPr>
          <a:xfrm flipH="1">
            <a:off x="5889289" y="5324309"/>
            <a:ext cx="2063868" cy="373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shareable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60"/>
          <p:cNvSpPr txBox="1"/>
          <p:nvPr/>
        </p:nvSpPr>
        <p:spPr>
          <a:xfrm>
            <a:off x="4710656" y="6209112"/>
            <a:ext cx="3304495" cy="28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answerable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39" name="Google Shape;73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6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41" name="Google Shape;741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747" name="Google Shape;747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fix + able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allow + able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com + pare + able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drink + able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respect + able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748" name="Google Shape;74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749" name="Google Shape;74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-ible</a:t>
            </a:r>
            <a:endParaRPr sz="8800"/>
          </a:p>
        </p:txBody>
      </p:sp>
      <p:sp>
        <p:nvSpPr>
          <p:cNvPr id="755" name="Google Shape;755;p62"/>
          <p:cNvSpPr txBox="1"/>
          <p:nvPr/>
        </p:nvSpPr>
        <p:spPr>
          <a:xfrm>
            <a:off x="1777508" y="2290118"/>
            <a:ext cx="8307525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n-AU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able to, can do</a:t>
            </a:r>
            <a:r>
              <a:rPr lang="en-AU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en-AU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 </a:t>
            </a:r>
            <a:endParaRPr/>
          </a:p>
        </p:txBody>
      </p:sp>
      <p:sp>
        <p:nvSpPr>
          <p:cNvPr id="756" name="Google Shape;756;p62"/>
          <p:cNvSpPr txBox="1"/>
          <p:nvPr/>
        </p:nvSpPr>
        <p:spPr>
          <a:xfrm>
            <a:off x="871032" y="3342343"/>
            <a:ext cx="3176985" cy="302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edible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flexible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legible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resistible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collectible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62"/>
          <p:cNvSpPr txBox="1"/>
          <p:nvPr/>
        </p:nvSpPr>
        <p:spPr>
          <a:xfrm>
            <a:off x="4656501" y="3405674"/>
            <a:ext cx="3261096" cy="2903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convertible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62"/>
          <p:cNvSpPr txBox="1"/>
          <p:nvPr/>
        </p:nvSpPr>
        <p:spPr>
          <a:xfrm>
            <a:off x="8526080" y="3342344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59" name="Google Shape;75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6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splay of cakes on a counter&#10;&#10;Description automatically generated" id="765" name="Google Shape;76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1654" y="123987"/>
            <a:ext cx="5796366" cy="481997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63"/>
          <p:cNvSpPr txBox="1"/>
          <p:nvPr/>
        </p:nvSpPr>
        <p:spPr>
          <a:xfrm>
            <a:off x="3285641" y="5145437"/>
            <a:ext cx="579636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counter is full of “irresistible” desserts.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What would you do if you saw this counter?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“irresistible” in a sentence.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64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772" name="Google Shape;772;p64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“-ible”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“-ible”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(able, can do, or be).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and use the “-ible”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 hate broccoli. I hate the way it tastes! It tastes …(terrible).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When I grow up, I want to be the prime minister or a doctor or a teacher. Anything is…(possible) if you work hard and dream big!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My sister is starting school next year. She is in a wheelchair. The school has ramps, so it is ….(accessible) for her.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-ible</a:t>
            </a:r>
            <a:endParaRPr sz="16600"/>
          </a:p>
        </p:txBody>
      </p:sp>
      <p:sp>
        <p:nvSpPr>
          <p:cNvPr id="778" name="Google Shape;778;p6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able, can do or be</a:t>
            </a:r>
            <a:endParaRPr/>
          </a:p>
        </p:txBody>
      </p:sp>
      <p:sp>
        <p:nvSpPr>
          <p:cNvPr id="779" name="Google Shape;779;p6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6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81" name="Google Shape;781;p65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82" name="Google Shape;78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65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criss-cross your legs? If so, you are  ________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 some people put flowers on their salad? Some flowers are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  . You can eat them!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order to babysit,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you should be at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years old and take the babysitting course. This way you learn how to be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________  . </a:t>
            </a:r>
            <a:endParaRPr/>
          </a:p>
        </p:txBody>
      </p:sp>
      <p:sp>
        <p:nvSpPr>
          <p:cNvPr id="784" name="Google Shape;784;p65"/>
          <p:cNvSpPr txBox="1"/>
          <p:nvPr/>
        </p:nvSpPr>
        <p:spPr>
          <a:xfrm>
            <a:off x="7953156" y="3985139"/>
            <a:ext cx="1950259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flexible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65"/>
          <p:cNvSpPr txBox="1"/>
          <p:nvPr/>
        </p:nvSpPr>
        <p:spPr>
          <a:xfrm flipH="1">
            <a:off x="2309246" y="4865774"/>
            <a:ext cx="5643910" cy="831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edi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65"/>
          <p:cNvSpPr txBox="1"/>
          <p:nvPr/>
        </p:nvSpPr>
        <p:spPr>
          <a:xfrm>
            <a:off x="8836560" y="5850294"/>
            <a:ext cx="1950260" cy="333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responsible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87" name="Google Shape;787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5"/>
          <p:cNvSpPr txBox="1"/>
          <p:nvPr/>
        </p:nvSpPr>
        <p:spPr>
          <a:xfrm>
            <a:off x="3254644" y="6556420"/>
            <a:ext cx="10812178" cy="167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89" name="Google Shape;78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a tree:</a:t>
            </a:r>
            <a:endParaRPr/>
          </a:p>
        </p:txBody>
      </p:sp>
      <p:sp>
        <p:nvSpPr>
          <p:cNvPr id="795" name="Google Shape;795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flex + ible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poss + ible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express + ible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sens + ible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leg + ible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796" name="Google Shape;79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797" name="Google Shape;79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-ure</a:t>
            </a:r>
            <a:endParaRPr/>
          </a:p>
        </p:txBody>
      </p:sp>
      <p:sp>
        <p:nvSpPr>
          <p:cNvPr id="803" name="Google Shape;803;p67"/>
          <p:cNvSpPr txBox="1"/>
          <p:nvPr/>
        </p:nvSpPr>
        <p:spPr>
          <a:xfrm>
            <a:off x="417816" y="2333250"/>
            <a:ext cx="11484882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process, a condition, a result of an 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</a:t>
            </a:r>
            <a:r>
              <a:rPr b="0" i="0" lang="en-AU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67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capture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mixture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suture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creature</a:t>
            </a:r>
            <a:endParaRPr/>
          </a:p>
        </p:txBody>
      </p:sp>
      <p:sp>
        <p:nvSpPr>
          <p:cNvPr id="805" name="Google Shape;805;p67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puncture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sculpture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6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architecture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moisture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07" name="Google Shape;80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6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metal tower with trees and grass with Eiffel Tower in the background&#10;&#10;Description automatically generated" id="813" name="Google Shape;81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0522" y="108488"/>
            <a:ext cx="3708292" cy="514543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68"/>
          <p:cNvSpPr txBox="1"/>
          <p:nvPr/>
        </p:nvSpPr>
        <p:spPr>
          <a:xfrm>
            <a:off x="3192651" y="5253926"/>
            <a:ext cx="585835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“structure” in Paris.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Does anyone know the name of this structure? Use the word “structure” in your answer. Think of other structures.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9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820" name="Google Shape;820;p69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“-ure”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“-ure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(a process, a condition, a result of an action).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and use the “-ure”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If I mix red paint and blue paint, my …(mixture) will be purple.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My parents want me to enjoy the beauty of ….(nature), so we are going camping in the forest.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The sun dries the ….(moisture) on the ground. Plants suck the …(moisture) from the earth.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-er</a:t>
            </a:r>
            <a:endParaRPr sz="8800"/>
          </a:p>
        </p:txBody>
      </p:sp>
      <p:sp>
        <p:nvSpPr>
          <p:cNvPr id="221" name="Google Shape;221;p7"/>
          <p:cNvSpPr txBox="1"/>
          <p:nvPr/>
        </p:nvSpPr>
        <p:spPr>
          <a:xfrm>
            <a:off x="1927314" y="2431323"/>
            <a:ext cx="7966193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adjective (more than)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7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smarter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colder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darker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lazie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luckier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cold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plumper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quick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/>
          </a:p>
        </p:txBody>
      </p:sp>
      <p:sp>
        <p:nvSpPr>
          <p:cNvPr id="224" name="Google Shape;224;p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sweet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slow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cheaper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earlier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emptier</a:t>
            </a:r>
            <a:endParaRPr/>
          </a:p>
        </p:txBody>
      </p:sp>
      <p:pic>
        <p:nvPicPr>
          <p:cNvPr descr="Icon&#10;&#10;Description automatically generated" id="225" name="Google Shape;2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-ure</a:t>
            </a:r>
            <a:endParaRPr sz="16600"/>
          </a:p>
        </p:txBody>
      </p:sp>
      <p:sp>
        <p:nvSpPr>
          <p:cNvPr id="826" name="Google Shape;826;p70"/>
          <p:cNvSpPr txBox="1"/>
          <p:nvPr/>
        </p:nvSpPr>
        <p:spPr>
          <a:xfrm>
            <a:off x="542441" y="2367992"/>
            <a:ext cx="10608649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 process, a condition, a result of an action</a:t>
            </a:r>
            <a:endParaRPr/>
          </a:p>
        </p:txBody>
      </p:sp>
      <p:sp>
        <p:nvSpPr>
          <p:cNvPr id="827" name="Google Shape;827;p7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ure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7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sculpt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ure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829" name="Google Shape;829;p70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fract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ure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30" name="Google Shape;83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7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artist likes to sculpt. She made a   ________ of Taylor Swift.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figure skater fell while doing a spin. She had to get an x-ray of her hand. The x-ray  showed a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 in her wrist.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love to watch my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brother bake cookies. He takes out all the ingredients,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carefully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________  them,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then mixes them in the bowl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sp>
        <p:nvSpPr>
          <p:cNvPr id="832" name="Google Shape;832;p70"/>
          <p:cNvSpPr txBox="1"/>
          <p:nvPr/>
        </p:nvSpPr>
        <p:spPr>
          <a:xfrm>
            <a:off x="6617776" y="4048469"/>
            <a:ext cx="1979424" cy="4389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sculpture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70"/>
          <p:cNvSpPr txBox="1"/>
          <p:nvPr/>
        </p:nvSpPr>
        <p:spPr>
          <a:xfrm flipH="1">
            <a:off x="5687877" y="4860031"/>
            <a:ext cx="2265277" cy="837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fracture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70"/>
          <p:cNvSpPr txBox="1"/>
          <p:nvPr/>
        </p:nvSpPr>
        <p:spPr>
          <a:xfrm>
            <a:off x="3977904" y="5798607"/>
            <a:ext cx="2011417" cy="4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35" name="Google Shape;83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70"/>
          <p:cNvSpPr txBox="1"/>
          <p:nvPr/>
        </p:nvSpPr>
        <p:spPr>
          <a:xfrm>
            <a:off x="3254644" y="6556420"/>
            <a:ext cx="10812178" cy="167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37" name="Google Shape;837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843" name="Google Shape;843;p7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press + ure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moist + ure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struct + ure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dent + ure 🡪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capt+ ure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844" name="Google Shape;84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845" name="Google Shape;84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2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-ist</a:t>
            </a:r>
            <a:endParaRPr sz="8800"/>
          </a:p>
        </p:txBody>
      </p:sp>
      <p:sp>
        <p:nvSpPr>
          <p:cNvPr id="851" name="Google Shape;851;p72"/>
          <p:cNvSpPr txBox="1"/>
          <p:nvPr/>
        </p:nvSpPr>
        <p:spPr>
          <a:xfrm>
            <a:off x="1393171" y="2275741"/>
            <a:ext cx="8850013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AU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someone who</a:t>
            </a:r>
            <a:endParaRPr/>
          </a:p>
        </p:txBody>
      </p:sp>
      <p:sp>
        <p:nvSpPr>
          <p:cNvPr id="852" name="Google Shape;852;p72"/>
          <p:cNvSpPr txBox="1"/>
          <p:nvPr/>
        </p:nvSpPr>
        <p:spPr>
          <a:xfrm>
            <a:off x="2061275" y="3405676"/>
            <a:ext cx="2696705" cy="2802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dentist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tour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72"/>
          <p:cNvSpPr txBox="1"/>
          <p:nvPr/>
        </p:nvSpPr>
        <p:spPr>
          <a:xfrm>
            <a:off x="5284922" y="3429000"/>
            <a:ext cx="3471619" cy="288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bicycl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pian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72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hera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pist</a:t>
            </a: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arpist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activist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journalist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55" name="Google Shape;85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7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outside playing guitar&#10;&#10;Description automatically generated" id="861" name="Google Shape;861;p73"/>
          <p:cNvPicPr preferRelativeResize="0"/>
          <p:nvPr/>
        </p:nvPicPr>
        <p:blipFill rotWithShape="1">
          <a:blip r:embed="rId3">
            <a:alphaModFix/>
          </a:blip>
          <a:srcRect b="28362" l="39407" r="12725" t="13784"/>
          <a:stretch/>
        </p:blipFill>
        <p:spPr>
          <a:xfrm>
            <a:off x="4138048" y="238521"/>
            <a:ext cx="3952068" cy="4441966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3"/>
          <p:cNvSpPr txBox="1"/>
          <p:nvPr/>
        </p:nvSpPr>
        <p:spPr>
          <a:xfrm>
            <a:off x="3285641" y="4680487"/>
            <a:ext cx="602884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“guitarist” is playing songs by a campfire. What do we call a person who plays a guitar?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 Use the word “guitarist” in a sentence. What does a vocalist do? A pianist? A harpist? A flutist?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4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868" name="Google Shape;868;p74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“-ist”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“-ist”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(someone who).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and use the “-ist”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 love all kinds doing all kinds of art: painting, drawing, sketching. When I grow up, I want to be an …(artist).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 love learning about different places around the world. I want to travel to so many countries! I want to be a …(tourist).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I love taking care of our earth. I pick up litter and recycle. We need to take care of the environment. When I grow up, I want to be an …(environmentalist)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7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-ist</a:t>
            </a:r>
            <a:endParaRPr sz="16600"/>
          </a:p>
        </p:txBody>
      </p:sp>
      <p:sp>
        <p:nvSpPr>
          <p:cNvPr id="874" name="Google Shape;874;p7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someone who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7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7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dent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877" name="Google Shape;877;p75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pian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endParaRPr b="0" i="0" sz="3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78" name="Google Shape;87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75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music teacher plays the piano beautifully. She teaches me at lunch time so that I can be a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________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professional who checks and cleans your teeth is a _________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  ________ 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working in her lab. She is looking at human cells under a microscope.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880" name="Google Shape;880;p75"/>
          <p:cNvSpPr txBox="1"/>
          <p:nvPr/>
        </p:nvSpPr>
        <p:spPr>
          <a:xfrm>
            <a:off x="5656304" y="4441208"/>
            <a:ext cx="33744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pianist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75"/>
          <p:cNvSpPr txBox="1"/>
          <p:nvPr/>
        </p:nvSpPr>
        <p:spPr>
          <a:xfrm flipH="1">
            <a:off x="9934414" y="4868082"/>
            <a:ext cx="1715456" cy="829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dentist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75"/>
          <p:cNvSpPr txBox="1"/>
          <p:nvPr/>
        </p:nvSpPr>
        <p:spPr>
          <a:xfrm>
            <a:off x="1162373" y="5425152"/>
            <a:ext cx="4827000" cy="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scientist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83" name="Google Shape;88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75"/>
          <p:cNvSpPr txBox="1"/>
          <p:nvPr/>
        </p:nvSpPr>
        <p:spPr>
          <a:xfrm>
            <a:off x="3254644" y="6556420"/>
            <a:ext cx="10812178" cy="167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885" name="Google Shape;885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891" name="Google Shape;891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solo + ist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chem + ist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pharmac + ist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flor + ist 🡪 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final + ist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892" name="Google Shape;89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893" name="Google Shape;89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77"/>
          <p:cNvSpPr txBox="1"/>
          <p:nvPr>
            <p:ph idx="1" type="body"/>
          </p:nvPr>
        </p:nvSpPr>
        <p:spPr>
          <a:xfrm>
            <a:off x="2546920" y="491213"/>
            <a:ext cx="6050280" cy="137719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None/>
            </a:pPr>
            <a:r>
              <a:rPr lang="en-AU" sz="8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-ish</a:t>
            </a:r>
            <a:endParaRPr sz="8800"/>
          </a:p>
        </p:txBody>
      </p:sp>
      <p:sp>
        <p:nvSpPr>
          <p:cNvPr id="899" name="Google Shape;899;p77"/>
          <p:cNvSpPr txBox="1"/>
          <p:nvPr/>
        </p:nvSpPr>
        <p:spPr>
          <a:xfrm>
            <a:off x="108488" y="2261364"/>
            <a:ext cx="11665696" cy="1311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somewhat, sort of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77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foolish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styl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reddish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slugg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self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/>
          </a:p>
        </p:txBody>
      </p:sp>
      <p:sp>
        <p:nvSpPr>
          <p:cNvPr id="901" name="Google Shape;901;p77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babyish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childish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clownish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77"/>
          <p:cNvSpPr txBox="1"/>
          <p:nvPr/>
        </p:nvSpPr>
        <p:spPr>
          <a:xfrm>
            <a:off x="8597200" y="3405675"/>
            <a:ext cx="3176984" cy="32409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tickl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ski</a:t>
            </a:r>
            <a:r>
              <a:rPr lang="en-AU" sz="3600">
                <a:latin typeface="Calibri"/>
                <a:ea typeface="Calibri"/>
                <a:cs typeface="Calibri"/>
                <a:sym typeface="Calibri"/>
              </a:rPr>
              <a:t>tt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squeamish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feverish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bigg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903" name="Google Shape;90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7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eating food in a bowl&#10;&#10;Description automatically generated" id="909" name="Google Shape;909;p78"/>
          <p:cNvPicPr preferRelativeResize="0"/>
          <p:nvPr/>
        </p:nvPicPr>
        <p:blipFill rotWithShape="1">
          <a:blip r:embed="rId3">
            <a:alphaModFix/>
          </a:blip>
          <a:srcRect b="1" l="1" r="1700" t="37609"/>
          <a:stretch/>
        </p:blipFill>
        <p:spPr>
          <a:xfrm>
            <a:off x="3363132" y="278969"/>
            <a:ext cx="6881248" cy="4771978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78"/>
          <p:cNvSpPr txBox="1"/>
          <p:nvPr/>
        </p:nvSpPr>
        <p:spPr>
          <a:xfrm>
            <a:off x="3222918" y="4649492"/>
            <a:ext cx="7594900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bowl of snails is making me “squeamish”! How about you?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 “squeamish” to describe the picture. What other foods make you squeamish?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79"/>
          <p:cNvSpPr txBox="1"/>
          <p:nvPr>
            <p:ph type="title"/>
          </p:nvPr>
        </p:nvSpPr>
        <p:spPr>
          <a:xfrm>
            <a:off x="495946" y="365125"/>
            <a:ext cx="108578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916" name="Google Shape;916;p79"/>
          <p:cNvSpPr txBox="1"/>
          <p:nvPr>
            <p:ph idx="1" type="body"/>
          </p:nvPr>
        </p:nvSpPr>
        <p:spPr>
          <a:xfrm>
            <a:off x="495946" y="1363851"/>
            <a:ext cx="10857854" cy="48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Say the “-ish”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Have students say the “-ish”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the word meaning (sort of, somewhat).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/>
              <a:t>Discuss and use the “-ish” word in a sentence for the following: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My brother was whining like a baby when he didn’t get his own way. I told him not to be … (babyish).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 don’t feel well. I feel hot and tired. My mom said that I am …(feverish) and ….(sluggish). I am going to stay in bed and rest!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/>
              <a:t>If you think about yourself and talk about </a:t>
            </a:r>
            <a:r>
              <a:rPr lang="en-AU"/>
              <a:t>yourself</a:t>
            </a:r>
            <a:r>
              <a:rPr lang="en-AU"/>
              <a:t> all the time, people might say that you are …(selfish).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dogs playing in the grass&#10;&#10;Description automatically generated" id="231" name="Google Shape;2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4658" y="168813"/>
            <a:ext cx="3882684" cy="493012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8"/>
          <p:cNvSpPr txBox="1"/>
          <p:nvPr/>
        </p:nvSpPr>
        <p:spPr>
          <a:xfrm>
            <a:off x="1723334" y="5098942"/>
            <a:ext cx="7856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puppy is “smaller” (point to the one on the left),  but this one is “bigger” (point to one on the right).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Which dog will eat more food for dinner? Why? Use the word “smaller” and “bigger” in your answer.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-ish</a:t>
            </a:r>
            <a:endParaRPr sz="16600"/>
          </a:p>
        </p:txBody>
      </p:sp>
      <p:sp>
        <p:nvSpPr>
          <p:cNvPr id="922" name="Google Shape;922;p80"/>
          <p:cNvSpPr txBox="1"/>
          <p:nvPr/>
        </p:nvSpPr>
        <p:spPr>
          <a:xfrm>
            <a:off x="802434" y="2367992"/>
            <a:ext cx="102338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approximately, somewhat, sort of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8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fool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8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clown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25" name="Google Shape;925;p80"/>
          <p:cNvSpPr txBox="1"/>
          <p:nvPr/>
        </p:nvSpPr>
        <p:spPr>
          <a:xfrm>
            <a:off x="8170965" y="3342343"/>
            <a:ext cx="3261097" cy="3572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ish</a:t>
            </a:r>
            <a:endParaRPr/>
          </a:p>
        </p:txBody>
      </p:sp>
      <p:pic>
        <p:nvPicPr>
          <p:cNvPr descr="Icon&#10;&#10;Description automatically generated" id="926" name="Google Shape;92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80"/>
          <p:cNvSpPr txBox="1"/>
          <p:nvPr/>
        </p:nvSpPr>
        <p:spPr>
          <a:xfrm>
            <a:off x="253218" y="4048469"/>
            <a:ext cx="11721068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is acting silly in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gym. Her teacher told her not to act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asked my friend if her dress was new. She said she got it a few months ago so it is still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recess, some kids were acting like fools and throwing sticks. They were being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928" name="Google Shape;928;p80"/>
          <p:cNvSpPr txBox="1"/>
          <p:nvPr/>
        </p:nvSpPr>
        <p:spPr>
          <a:xfrm flipH="1">
            <a:off x="9934411" y="3995307"/>
            <a:ext cx="1715457" cy="87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clownish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80"/>
          <p:cNvSpPr txBox="1"/>
          <p:nvPr/>
        </p:nvSpPr>
        <p:spPr>
          <a:xfrm flipH="1">
            <a:off x="4355024" y="4975234"/>
            <a:ext cx="7294846" cy="7221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newish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80"/>
          <p:cNvSpPr txBox="1"/>
          <p:nvPr/>
        </p:nvSpPr>
        <p:spPr>
          <a:xfrm>
            <a:off x="2433234" y="5804569"/>
            <a:ext cx="3556088" cy="428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foolish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931" name="Google Shape;93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80"/>
          <p:cNvSpPr txBox="1"/>
          <p:nvPr/>
        </p:nvSpPr>
        <p:spPr>
          <a:xfrm>
            <a:off x="3254644" y="6556420"/>
            <a:ext cx="10812178" cy="1675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933" name="Google Shape;933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Make new words!:</a:t>
            </a:r>
            <a:endParaRPr/>
          </a:p>
        </p:txBody>
      </p:sp>
      <p:sp>
        <p:nvSpPr>
          <p:cNvPr id="939" name="Google Shape;939;p8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cold + ish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child + ish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red + ish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sweet + ish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devil + ish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940" name="Google Shape;94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941" name="Google Shape;941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238" name="Google Shape;238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“-er”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“-er”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(used when we compare things).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Use the “er” word in a sentence for the following: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What is colder, a popsicle or a glass of milk?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What is faster, a lion or a cheetah?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What is tastier, French fries or pizza?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AU"/>
              <a:t>What is louder, a barking dog or an airplane?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2022-04-28T03:35:39Z</dcterms:created>
  <dc:creator>LE LIEVRE Stephanie [Serpentine Primary School]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0x010100B137F5EDF4BCAD40B43BA4DA17D9CEE6</vt:lpwstr>
  </property>
</Properties>
</file>