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1"/>
  </p:notesMasterIdLst>
  <p:sldIdLst>
    <p:sldId id="268" r:id="rId5"/>
    <p:sldId id="293" r:id="rId6"/>
    <p:sldId id="1031" r:id="rId7"/>
    <p:sldId id="1027" r:id="rId8"/>
    <p:sldId id="1004" r:id="rId9"/>
    <p:sldId id="980" r:id="rId10"/>
    <p:sldId id="273" r:id="rId11"/>
    <p:sldId id="1032" r:id="rId12"/>
    <p:sldId id="1034" r:id="rId13"/>
    <p:sldId id="1033" r:id="rId14"/>
    <p:sldId id="970" r:id="rId15"/>
    <p:sldId id="266" r:id="rId16"/>
    <p:sldId id="1035" r:id="rId17"/>
    <p:sldId id="1037" r:id="rId18"/>
    <p:sldId id="1036" r:id="rId19"/>
    <p:sldId id="972" r:id="rId20"/>
    <p:sldId id="962" r:id="rId21"/>
    <p:sldId id="1038" r:id="rId22"/>
    <p:sldId id="1040" r:id="rId23"/>
    <p:sldId id="1039" r:id="rId24"/>
    <p:sldId id="973" r:id="rId25"/>
    <p:sldId id="274" r:id="rId26"/>
    <p:sldId id="1043" r:id="rId27"/>
    <p:sldId id="1042" r:id="rId28"/>
    <p:sldId id="1041" r:id="rId29"/>
    <p:sldId id="978" r:id="rId30"/>
    <p:sldId id="282" r:id="rId31"/>
    <p:sldId id="1028" r:id="rId32"/>
    <p:sldId id="1030" r:id="rId33"/>
    <p:sldId id="1029" r:id="rId34"/>
    <p:sldId id="979" r:id="rId35"/>
    <p:sldId id="1044" r:id="rId36"/>
    <p:sldId id="1048" r:id="rId37"/>
    <p:sldId id="1046" r:id="rId38"/>
    <p:sldId id="1045" r:id="rId39"/>
    <p:sldId id="1047" r:id="rId40"/>
    <p:sldId id="1049" r:id="rId41"/>
    <p:sldId id="1053" r:id="rId42"/>
    <p:sldId id="1051" r:id="rId43"/>
    <p:sldId id="1050" r:id="rId44"/>
    <p:sldId id="1052" r:id="rId45"/>
    <p:sldId id="1054" r:id="rId46"/>
    <p:sldId id="1055" r:id="rId47"/>
    <p:sldId id="1057" r:id="rId48"/>
    <p:sldId id="1056" r:id="rId49"/>
    <p:sldId id="981" r:id="rId50"/>
    <p:sldId id="1058" r:id="rId51"/>
    <p:sldId id="1066" r:id="rId52"/>
    <p:sldId id="1060" r:id="rId53"/>
    <p:sldId id="1063" r:id="rId54"/>
    <p:sldId id="1061" r:id="rId55"/>
    <p:sldId id="1062" r:id="rId56"/>
    <p:sldId id="1067" r:id="rId57"/>
    <p:sldId id="1064" r:id="rId58"/>
    <p:sldId id="1059" r:id="rId59"/>
    <p:sldId id="1065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rphology" id="{16D086AF-54EB-4FE1-9DF5-104911720E70}">
          <p14:sldIdLst>
            <p14:sldId id="268"/>
            <p14:sldId id="293"/>
            <p14:sldId id="1031"/>
            <p14:sldId id="1027"/>
            <p14:sldId id="1004"/>
            <p14:sldId id="980"/>
            <p14:sldId id="273"/>
            <p14:sldId id="1032"/>
            <p14:sldId id="1034"/>
            <p14:sldId id="1033"/>
            <p14:sldId id="970"/>
            <p14:sldId id="266"/>
            <p14:sldId id="1035"/>
            <p14:sldId id="1037"/>
            <p14:sldId id="1036"/>
            <p14:sldId id="972"/>
            <p14:sldId id="962"/>
            <p14:sldId id="1038"/>
            <p14:sldId id="1040"/>
            <p14:sldId id="1039"/>
            <p14:sldId id="973"/>
            <p14:sldId id="274"/>
            <p14:sldId id="1043"/>
            <p14:sldId id="1042"/>
            <p14:sldId id="1041"/>
            <p14:sldId id="978"/>
            <p14:sldId id="282"/>
            <p14:sldId id="1028"/>
            <p14:sldId id="1030"/>
            <p14:sldId id="1029"/>
            <p14:sldId id="979"/>
            <p14:sldId id="1044"/>
            <p14:sldId id="1048"/>
            <p14:sldId id="1046"/>
            <p14:sldId id="1045"/>
            <p14:sldId id="1047"/>
            <p14:sldId id="1049"/>
            <p14:sldId id="1053"/>
            <p14:sldId id="1051"/>
            <p14:sldId id="1050"/>
            <p14:sldId id="1052"/>
            <p14:sldId id="1054"/>
            <p14:sldId id="1055"/>
            <p14:sldId id="1057"/>
            <p14:sldId id="1056"/>
            <p14:sldId id="981"/>
            <p14:sldId id="1058"/>
            <p14:sldId id="1066"/>
            <p14:sldId id="1060"/>
            <p14:sldId id="1063"/>
            <p14:sldId id="1061"/>
            <p14:sldId id="1062"/>
            <p14:sldId id="1067"/>
            <p14:sldId id="1064"/>
            <p14:sldId id="1059"/>
            <p14:sldId id="10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99FF"/>
    <a:srgbClr val="EA91F3"/>
    <a:srgbClr val="AB6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20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562F3-F9BE-49CD-B529-0704F9FA3F6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79C0-CDE4-4B5C-9F59-8106B4F26E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62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33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88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62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68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40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8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31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70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79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74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18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09EA-C414-4186-B758-2EC8970C283E}" type="datetimeFigureOut">
              <a:rPr lang="en-AU" smtClean="0"/>
              <a:t>19/08/2023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B18E-A2F6-4262-92F2-9391B7C5B5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140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8118" y="1297182"/>
            <a:ext cx="6716484" cy="27439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AU" sz="16600" dirty="0"/>
          </a:p>
          <a:p>
            <a:pPr marL="0" indent="0" algn="ctr">
              <a:buNone/>
            </a:pPr>
            <a:r>
              <a:rPr lang="en-AU" sz="16600" dirty="0"/>
              <a:t>Prefix Slide Deck:</a:t>
            </a:r>
          </a:p>
          <a:p>
            <a:pPr marL="0" indent="0" algn="ctr">
              <a:buNone/>
            </a:pPr>
            <a:r>
              <a:rPr lang="en-AU" sz="16600" dirty="0"/>
              <a:t>Grade 3</a:t>
            </a:r>
          </a:p>
          <a:p>
            <a:pPr marL="0" indent="0" algn="ctr">
              <a:buNone/>
            </a:pPr>
            <a:r>
              <a:rPr lang="en-AU" sz="16600" dirty="0"/>
              <a:t>GECDSB</a:t>
            </a:r>
          </a:p>
          <a:p>
            <a:pPr marL="0" indent="0" algn="ctr">
              <a:buNone/>
            </a:pPr>
            <a:endParaRPr lang="en-AU" sz="16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logo of a school board&#10;&#10;Description automatically generated">
            <a:extLst>
              <a:ext uri="{FF2B5EF4-FFF2-40B4-BE49-F238E27FC236}">
                <a16:creationId xmlns:a16="http://schemas.microsoft.com/office/drawing/2014/main" id="{84C1BFCA-99A2-C537-F9BA-F4E25957E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01" y="2348284"/>
            <a:ext cx="1257475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4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under-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beneath, lower, below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under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under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u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nder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study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actor in the musical had a sore throat so his ___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 had to fill in that night.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gardener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digs into the soil and plants the seeds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_____________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can’t believe I did well on the math test. I shouldn’t ______________ my ability!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8597200" y="4222979"/>
            <a:ext cx="3176984" cy="41512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understudy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236769" y="5117101"/>
            <a:ext cx="2488371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underground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flipH="1">
            <a:off x="260456" y="5969095"/>
            <a:ext cx="11692933" cy="35642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underestimate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Change words &amp; sentences frequently 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under + pass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under + age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under + wear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under + coat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under + study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5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/>
              <a:t>over-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above, too much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overreact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overbooked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143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overslept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overexcited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overgrown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962" y="3405674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overpopulated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overextended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overfed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overrule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overcorrect </a:t>
            </a: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800">
                <a:solidFill>
                  <a:sysClr val="windowText" lastClr="000000"/>
                </a:solidFill>
              </a:rPr>
              <a:t>Read with me</a:t>
            </a:r>
            <a:endParaRPr lang="en-US" sz="10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emme, Pardessus, Escaliers, Descendant">
            <a:extLst>
              <a:ext uri="{FF2B5EF4-FFF2-40B4-BE49-F238E27FC236}">
                <a16:creationId xmlns:a16="http://schemas.microsoft.com/office/drawing/2014/main" id="{46A7009C-4FB4-5DA3-AB06-C384CB27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7" y="381000"/>
            <a:ext cx="4581892" cy="46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653342-2082-C162-CB1B-D75537890F30}"/>
              </a:ext>
            </a:extLst>
          </p:cNvPr>
          <p:cNvSpPr txBox="1"/>
          <p:nvPr/>
        </p:nvSpPr>
        <p:spPr>
          <a:xfrm>
            <a:off x="3854548" y="5373859"/>
            <a:ext cx="583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When it is cool outside, you can wear an overcoat</a:t>
            </a:r>
            <a:r>
              <a:rPr lang="en-US" sz="2800" dirty="0"/>
              <a:t>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6990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“over-” word.</a:t>
            </a:r>
          </a:p>
          <a:p>
            <a:pPr marL="0" indent="0">
              <a:buNone/>
            </a:pPr>
            <a:r>
              <a:rPr lang="en-US" dirty="0"/>
              <a:t>Have students say the “over-” word.</a:t>
            </a:r>
          </a:p>
          <a:p>
            <a:pPr marL="0" indent="0">
              <a:buNone/>
            </a:pPr>
            <a:r>
              <a:rPr lang="en-US" dirty="0"/>
              <a:t>Discuss the word meaning (above, too much).</a:t>
            </a:r>
          </a:p>
          <a:p>
            <a:pPr marL="0" indent="0">
              <a:buNone/>
            </a:pPr>
            <a:r>
              <a:rPr lang="en-US" dirty="0"/>
              <a:t>I was late for school because I “overslept”.</a:t>
            </a:r>
          </a:p>
          <a:p>
            <a:pPr marL="0" indent="0">
              <a:buNone/>
            </a:pPr>
            <a:r>
              <a:rPr lang="en-US" dirty="0"/>
              <a:t>My friend was “overcharged” for the sweater she purchased. It was worth $20 and the store charged her $30!</a:t>
            </a:r>
          </a:p>
          <a:p>
            <a:pPr marL="0" indent="0">
              <a:buNone/>
            </a:pPr>
            <a:r>
              <a:rPr lang="en-US" dirty="0"/>
              <a:t>The teacher librarian sent notes home with students who had “overdue” library books.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83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over-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above, too much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over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worked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over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cast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over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joyed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My family was going to go to the beach but the sky is  __________ and it might rain.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today’s busy world, many adults feel  _____________ and tired.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Our principal was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______________ that our school was selected for a new outdoor learning area.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9733936" y="4217187"/>
            <a:ext cx="1902540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overcast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270955" y="5088459"/>
            <a:ext cx="3635409" cy="9008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overworked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0800000" flipH="1" flipV="1">
            <a:off x="3594801" y="5675784"/>
            <a:ext cx="2348799" cy="72041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overjoyed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Change words &amp; sentences frequently 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over + react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over + board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over + slept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over + done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over + rule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5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anti- / ant-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850" y="2607834"/>
            <a:ext cx="772635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against / opposite to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95752" y="3484767"/>
            <a:ext cx="7184350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sz="3600" dirty="0">
                <a:solidFill>
                  <a:prstClr val="black"/>
                </a:solidFill>
              </a:rPr>
              <a:t>antonym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sz="3600" dirty="0">
                <a:solidFill>
                  <a:prstClr val="black"/>
                </a:solidFill>
              </a:rPr>
              <a:t>antagonistic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sz="3600" dirty="0">
                <a:solidFill>
                  <a:prstClr val="black"/>
                </a:solidFill>
              </a:rPr>
              <a:t>antagonist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6952" y="3513270"/>
            <a:ext cx="3143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anticlockwise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antiseptic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antidote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antisocial</a:t>
            </a: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800">
                <a:solidFill>
                  <a:sysClr val="windowText" lastClr="000000"/>
                </a:solidFill>
              </a:rPr>
              <a:t>Read with me</a:t>
            </a:r>
            <a:endParaRPr lang="en-US" sz="10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emme, Se Moucher, Allergie, Maladie">
            <a:extLst>
              <a:ext uri="{FF2B5EF4-FFF2-40B4-BE49-F238E27FC236}">
                <a16:creationId xmlns:a16="http://schemas.microsoft.com/office/drawing/2014/main" id="{0A745C80-75CC-EF16-1CB6-3194600E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16" y="268458"/>
            <a:ext cx="4017645" cy="4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6B1BD8-23E3-EAB9-8736-829D28B9112D}"/>
              </a:ext>
            </a:extLst>
          </p:cNvPr>
          <p:cNvSpPr txBox="1"/>
          <p:nvPr/>
        </p:nvSpPr>
        <p:spPr>
          <a:xfrm>
            <a:off x="3826412" y="5247249"/>
            <a:ext cx="5528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you have a head ache and sore throat, the doctor might have to give you an antibiotic.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22034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“anti-/ant-” word.</a:t>
            </a:r>
          </a:p>
          <a:p>
            <a:pPr marL="0" indent="0">
              <a:buNone/>
            </a:pPr>
            <a:r>
              <a:rPr lang="en-US" dirty="0"/>
              <a:t>Have students say the “anti-/ant-” word.</a:t>
            </a:r>
          </a:p>
          <a:p>
            <a:pPr marL="0" indent="0">
              <a:buNone/>
            </a:pPr>
            <a:r>
              <a:rPr lang="en-US" dirty="0"/>
              <a:t>Discuss the word meaning (against, opposite).</a:t>
            </a:r>
          </a:p>
          <a:p>
            <a:pPr marL="0" indent="0">
              <a:buNone/>
            </a:pPr>
            <a:r>
              <a:rPr lang="en-US" dirty="0"/>
              <a:t>My doctor gave me an “antibiotic” to clear up my ear infection.</a:t>
            </a:r>
          </a:p>
          <a:p>
            <a:pPr marL="0" indent="0">
              <a:buNone/>
            </a:pPr>
            <a:r>
              <a:rPr lang="en-US" dirty="0"/>
              <a:t>My classroom has an “antibacterial” handwash pump by the door that we have to use before we have lunch.</a:t>
            </a:r>
          </a:p>
          <a:p>
            <a:pPr marL="0" indent="0">
              <a:buNone/>
            </a:pPr>
            <a:r>
              <a:rPr lang="en-US" dirty="0"/>
              <a:t>The “antonym” for wet is dry. The “antonym for “dirty” is “clean”.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514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post-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after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postpone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post-mortem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postnatal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postoperative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postpartum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post-war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postscript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962" y="3405674"/>
            <a:ext cx="3143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post-industrial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800">
                <a:solidFill>
                  <a:sysClr val="windowText" lastClr="000000"/>
                </a:solidFill>
              </a:rPr>
              <a:t>Read with me</a:t>
            </a:r>
            <a:endParaRPr lang="en-US" sz="10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anti-/ant-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against, opposite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 err="1">
                <a:solidFill>
                  <a:srgbClr val="FF0000"/>
                </a:solidFill>
                <a:latin typeface="Calibri" panose="020F0502020204030204"/>
              </a:rPr>
              <a:t>anti</a:t>
            </a:r>
            <a:r>
              <a:rPr lang="en-AU" sz="3600" dirty="0" err="1">
                <a:solidFill>
                  <a:prstClr val="black"/>
                </a:solidFill>
                <a:latin typeface="Calibri" panose="020F0502020204030204"/>
              </a:rPr>
              <a:t>worked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anti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freeze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ant</a:t>
            </a:r>
            <a:r>
              <a:rPr lang="en-AU" sz="3600" dirty="0">
                <a:latin typeface="Calibri" panose="020F0502020204030204"/>
              </a:rPr>
              <a:t>agonist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The  _____________ in the story Little Red Riding Hood is the wolf.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mechanic puts _____________ into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our car to prevent it from overheating.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If my dad eats spicy foods, he needs to take an __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 to calm his stomach down.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1252025" y="4217187"/>
            <a:ext cx="2342775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antogonist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10818" y="4719483"/>
            <a:ext cx="1927273" cy="126986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antifreeze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0800000" flipH="1" flipV="1">
            <a:off x="8734400" y="5528603"/>
            <a:ext cx="1788234" cy="86759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antacid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Change words &amp; sentences frequently 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anti + clock + wise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anti + septic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anti + dote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anti + social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38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/>
              <a:t>sub-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under, beneath, lower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submarine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suburban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subconscious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subdivision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143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subdue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submachine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962" y="3405674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submerge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submerse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subordinate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subdivision</a:t>
            </a: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800">
                <a:solidFill>
                  <a:sysClr val="windowText" lastClr="000000"/>
                </a:solidFill>
              </a:rPr>
              <a:t>Read with me</a:t>
            </a:r>
            <a:endParaRPr lang="en-US" sz="10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4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s-Marin, Navire, Véhicule, Ce, Mer">
            <a:extLst>
              <a:ext uri="{FF2B5EF4-FFF2-40B4-BE49-F238E27FC236}">
                <a16:creationId xmlns:a16="http://schemas.microsoft.com/office/drawing/2014/main" id="{E246A236-4819-48AD-1D06-727DBEC4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45" y="422030"/>
            <a:ext cx="6924510" cy="46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FA034-4410-A062-7BB4-5FA727A2E76E}"/>
              </a:ext>
            </a:extLst>
          </p:cNvPr>
          <p:cNvSpPr txBox="1"/>
          <p:nvPr/>
        </p:nvSpPr>
        <p:spPr>
          <a:xfrm>
            <a:off x="2700997" y="5542671"/>
            <a:ext cx="7301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submarine is a watercraft that operates under water.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43640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“sub-” word.</a:t>
            </a:r>
          </a:p>
          <a:p>
            <a:pPr marL="0" indent="0">
              <a:buNone/>
            </a:pPr>
            <a:r>
              <a:rPr lang="en-US" dirty="0"/>
              <a:t>Have students say the “sub” word.</a:t>
            </a:r>
          </a:p>
          <a:p>
            <a:pPr marL="0" indent="0">
              <a:buNone/>
            </a:pPr>
            <a:r>
              <a:rPr lang="en-US" dirty="0"/>
              <a:t>Discuss the word meaning (under, beneath, lower).</a:t>
            </a:r>
          </a:p>
          <a:p>
            <a:pPr marL="0" indent="0">
              <a:buNone/>
            </a:pPr>
            <a:r>
              <a:rPr lang="en-US" dirty="0"/>
              <a:t>The “subway” takes you in and out of the city.</a:t>
            </a:r>
          </a:p>
          <a:p>
            <a:pPr marL="0" indent="0">
              <a:buNone/>
            </a:pPr>
            <a:r>
              <a:rPr lang="en-US" dirty="0"/>
              <a:t>A “subheading” appears under a heading in a text.</a:t>
            </a:r>
          </a:p>
          <a:p>
            <a:pPr marL="0" indent="0">
              <a:buNone/>
            </a:pPr>
            <a:r>
              <a:rPr lang="en-US" dirty="0"/>
              <a:t>“Subsoil” is a layer of earth beneath the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102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Sub-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under, beneath, lower</a:t>
            </a: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sub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sub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sub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stitute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weather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reporter predicted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_____________ temperature as the thermometer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reading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dropped below 0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degrees Celsius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four of us _____________ the cookie by spitting it up then splitting it again.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Our teacher was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home sick and w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had a  _________ 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6304561" y="4222979"/>
            <a:ext cx="1648595" cy="49650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subzero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71886" y="5040284"/>
            <a:ext cx="2866206" cy="94906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subdivided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0800000" flipH="1" flipV="1">
            <a:off x="7775218" y="5969095"/>
            <a:ext cx="3261096" cy="42710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substitute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Change words &amp; sentences frequently 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sub + side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sub + marine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sub + merge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sub + </a:t>
            </a:r>
            <a:r>
              <a:rPr lang="en-AU" sz="4800" dirty="0" err="1">
                <a:latin typeface="Century Gothic" panose="020B0502020202020204" pitchFamily="34" charset="0"/>
              </a:rPr>
              <a:t>merse</a:t>
            </a:r>
            <a:r>
              <a:rPr lang="en-AU" sz="4800" dirty="0">
                <a:latin typeface="Century Gothic" panose="020B0502020202020204" pitchFamily="34" charset="0"/>
              </a:rPr>
              <a:t>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sub + urban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9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/>
              <a:t>trans-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across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transcend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transpire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143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transplant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transcribe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962" y="3405674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transcript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transfigure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transfix</a:t>
            </a: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800">
                <a:solidFill>
                  <a:sysClr val="windowText" lastClr="000000"/>
                </a:solidFill>
              </a:rPr>
              <a:t>Read with me</a:t>
            </a:r>
            <a:endParaRPr lang="en-US" sz="10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oroute, Route, Camions, Véhicules">
            <a:extLst>
              <a:ext uri="{FF2B5EF4-FFF2-40B4-BE49-F238E27FC236}">
                <a16:creationId xmlns:a16="http://schemas.microsoft.com/office/drawing/2014/main" id="{C579C502-1B7C-BA5B-766A-1B5F6BB2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36" y="478302"/>
            <a:ext cx="6985637" cy="46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422733-7E54-FA3C-B6C8-F677E08A0736}"/>
              </a:ext>
            </a:extLst>
          </p:cNvPr>
          <p:cNvSpPr txBox="1"/>
          <p:nvPr/>
        </p:nvSpPr>
        <p:spPr>
          <a:xfrm>
            <a:off x="3193366" y="5613009"/>
            <a:ext cx="666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These transport trucks haul foods and products from one city in Canada to another. 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619253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“trans-” word.</a:t>
            </a:r>
          </a:p>
          <a:p>
            <a:pPr marL="0" indent="0">
              <a:buNone/>
            </a:pPr>
            <a:r>
              <a:rPr lang="en-US" dirty="0"/>
              <a:t>Have students say the “trans-” word.</a:t>
            </a:r>
          </a:p>
          <a:p>
            <a:pPr marL="0" indent="0">
              <a:buNone/>
            </a:pPr>
            <a:r>
              <a:rPr lang="en-US" dirty="0"/>
              <a:t>Discuss the word meaning (across).</a:t>
            </a:r>
          </a:p>
          <a:p>
            <a:pPr marL="0" indent="0">
              <a:buNone/>
            </a:pPr>
            <a:r>
              <a:rPr lang="en-US" dirty="0"/>
              <a:t>Do you ever “transfer” money from one bank account to another?</a:t>
            </a:r>
          </a:p>
          <a:p>
            <a:pPr marL="0" indent="0">
              <a:buNone/>
            </a:pPr>
            <a:r>
              <a:rPr lang="en-US" dirty="0"/>
              <a:t>My </a:t>
            </a:r>
            <a:r>
              <a:rPr lang="en-US" dirty="0" err="1"/>
              <a:t>neighbour</a:t>
            </a:r>
            <a:r>
              <a:rPr lang="en-US" dirty="0"/>
              <a:t> is new to the community and speaks only French. I am helping her learn English by “translating” words for her.</a:t>
            </a:r>
          </a:p>
          <a:p>
            <a:pPr marL="0" indent="0">
              <a:buNone/>
            </a:pPr>
            <a:r>
              <a:rPr lang="en-US" dirty="0"/>
              <a:t>The Titanic was taking a “transatlantic” voyage from England to New York City.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532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quipe De Volley, Fête, La Victoire">
            <a:extLst>
              <a:ext uri="{FF2B5EF4-FFF2-40B4-BE49-F238E27FC236}">
                <a16:creationId xmlns:a16="http://schemas.microsoft.com/office/drawing/2014/main" id="{31CBB579-D7C7-3B13-6B3F-3E6D2D42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97" y="381000"/>
            <a:ext cx="4032663" cy="473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FFFAED-C531-5C4C-5431-13CAA48C7FDC}"/>
              </a:ext>
            </a:extLst>
          </p:cNvPr>
          <p:cNvSpPr txBox="1"/>
          <p:nvPr/>
        </p:nvSpPr>
        <p:spPr>
          <a:xfrm>
            <a:off x="3347884" y="5324168"/>
            <a:ext cx="7034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 that the team has won the championship game, they will be able to relax a little in the postseason.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401450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trans-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across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Taking public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________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and from work is a great way to reduce pollution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city is going to __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 an old farmhouse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into an art gallery.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We had to isolate in 2020 and 2021 because the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Covid virus was easy to __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  from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person to person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2757269" y="4202198"/>
            <a:ext cx="1434904" cy="4359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transit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74719" y="5040284"/>
            <a:ext cx="1885071" cy="57911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transform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flipH="1">
            <a:off x="1589648" y="5969095"/>
            <a:ext cx="9446662" cy="3564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transmit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Change words &amp; sentences frequently 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trans + port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trans + form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trans + fix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trans + plant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trans + spire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5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non-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not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nonfiction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nonliving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nonflying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nonstick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nonsense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143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nontoxic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nonmember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nonstop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nonnegotiable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nonspecific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962" y="3405674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non-profit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noncontact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noProof="0" dirty="0">
                <a:solidFill>
                  <a:prstClr val="black"/>
                </a:solidFill>
                <a:latin typeface="Calibri" panose="020F0502020204030204"/>
              </a:rPr>
              <a:t>nonbeliever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nonessential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non-skid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67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tit Déjeuner, Des Œufs, Pan">
            <a:extLst>
              <a:ext uri="{FF2B5EF4-FFF2-40B4-BE49-F238E27FC236}">
                <a16:creationId xmlns:a16="http://schemas.microsoft.com/office/drawing/2014/main" id="{2489BE4E-8573-C2A8-9627-35387521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44" y="562708"/>
            <a:ext cx="6698996" cy="44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C6E081-6A58-DAD0-F89A-643611789A38}"/>
              </a:ext>
            </a:extLst>
          </p:cNvPr>
          <p:cNvSpPr txBox="1"/>
          <p:nvPr/>
        </p:nvSpPr>
        <p:spPr>
          <a:xfrm>
            <a:off x="2757268" y="5345723"/>
            <a:ext cx="6935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Having a nonstick frying pan is great for making fried eggs and pancakes.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897537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“non-” word.</a:t>
            </a:r>
          </a:p>
          <a:p>
            <a:pPr marL="0" indent="0">
              <a:buNone/>
            </a:pPr>
            <a:r>
              <a:rPr lang="en-US" dirty="0"/>
              <a:t>Have students say the “non-” word.</a:t>
            </a:r>
          </a:p>
          <a:p>
            <a:pPr marL="0" indent="0">
              <a:buNone/>
            </a:pPr>
            <a:r>
              <a:rPr lang="en-US" dirty="0"/>
              <a:t>Discuss the word meaning (not).</a:t>
            </a:r>
          </a:p>
          <a:p>
            <a:pPr marL="0" indent="0">
              <a:buNone/>
            </a:pPr>
            <a:r>
              <a:rPr lang="en-US" dirty="0"/>
              <a:t>He is a “nonadmirer” of flowers.</a:t>
            </a:r>
          </a:p>
          <a:p>
            <a:pPr marL="0" indent="0">
              <a:buNone/>
            </a:pPr>
            <a:r>
              <a:rPr lang="en-US" dirty="0"/>
              <a:t>John is “noncooperative” these days and refuses to learn.</a:t>
            </a:r>
          </a:p>
          <a:p>
            <a:pPr marL="0" indent="0">
              <a:buNone/>
            </a:pPr>
            <a:r>
              <a:rPr lang="en-US" dirty="0"/>
              <a:t>We had to categorize items as living or “nonliving” in our science activity.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8049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non-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not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non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flying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non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toxic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non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fiction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safe to eat and breathe   ________  substances.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library teacher helps me find  _________ 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books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about animals.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Penguins, emus, and ostriches, are  __________ 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birds.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5317588" y="4222979"/>
            <a:ext cx="2082018" cy="41512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nontoxic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64702" y="4756903"/>
            <a:ext cx="2250830" cy="8624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nonfiction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0800000" flipH="1" flipV="1">
            <a:off x="6471138" y="5260661"/>
            <a:ext cx="2250830" cy="9807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nonflying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Change words &amp; sentences frequently 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non + sense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non + stop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non + profit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non + traditional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non + violent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34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mid-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middle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midday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middle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mid-air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midway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midweek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midterm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midsize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midline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midbrain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midwife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962" y="3405674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midwinter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midstream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midsection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midyear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midship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17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aysage D'Hiver, Des Arbres, La Nature">
            <a:extLst>
              <a:ext uri="{FF2B5EF4-FFF2-40B4-BE49-F238E27FC236}">
                <a16:creationId xmlns:a16="http://schemas.microsoft.com/office/drawing/2014/main" id="{3E16A554-6393-B53D-2A3C-AD2607F8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77" y="492369"/>
            <a:ext cx="6606105" cy="44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0DA72-2BCF-ADFC-5331-5271936AC22E}"/>
              </a:ext>
            </a:extLst>
          </p:cNvPr>
          <p:cNvSpPr txBox="1"/>
          <p:nvPr/>
        </p:nvSpPr>
        <p:spPr>
          <a:xfrm>
            <a:off x="3199077" y="5345723"/>
            <a:ext cx="654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mid-January, we often get snow.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638975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“mid-” word.</a:t>
            </a:r>
          </a:p>
          <a:p>
            <a:pPr marL="0" indent="0">
              <a:buNone/>
            </a:pPr>
            <a:r>
              <a:rPr lang="en-US" dirty="0"/>
              <a:t>Have students say the “mid-” word.</a:t>
            </a:r>
          </a:p>
          <a:p>
            <a:pPr marL="0" indent="0">
              <a:buNone/>
            </a:pPr>
            <a:r>
              <a:rPr lang="en-US" dirty="0"/>
              <a:t>Discuss the word meaning (middle).</a:t>
            </a:r>
          </a:p>
          <a:p>
            <a:pPr marL="0" indent="0">
              <a:buNone/>
            </a:pPr>
            <a:r>
              <a:rPr lang="en-US" dirty="0"/>
              <a:t>We often go outside in the “midafternoon” and get fresh air.</a:t>
            </a:r>
          </a:p>
          <a:p>
            <a:pPr marL="0" indent="0">
              <a:buNone/>
            </a:pPr>
            <a:r>
              <a:rPr lang="en-US" dirty="0"/>
              <a:t>We drove for several hours to our grandparents and arrived at “midnight”.</a:t>
            </a:r>
          </a:p>
          <a:p>
            <a:pPr marL="0" indent="0">
              <a:buNone/>
            </a:pPr>
            <a:r>
              <a:rPr lang="en-US" dirty="0"/>
              <a:t>On Hallowe’en, my parents give out mid-size chocolate bars.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845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“post-” word.</a:t>
            </a:r>
          </a:p>
          <a:p>
            <a:pPr marL="0" indent="0">
              <a:buNone/>
            </a:pPr>
            <a:r>
              <a:rPr lang="en-US" dirty="0"/>
              <a:t>Have students say the “post-” word.</a:t>
            </a:r>
          </a:p>
          <a:p>
            <a:pPr marL="0" indent="0">
              <a:buNone/>
            </a:pPr>
            <a:r>
              <a:rPr lang="en-US" dirty="0"/>
              <a:t>Discuss the word meaning (after).</a:t>
            </a:r>
          </a:p>
          <a:p>
            <a:pPr marL="0" indent="0">
              <a:buNone/>
            </a:pPr>
            <a:r>
              <a:rPr lang="en-US" dirty="0"/>
              <a:t>After a woman delivers a baby she receives “postnatal” care to ensure that she and the baby are healthy.</a:t>
            </a:r>
          </a:p>
          <a:p>
            <a:pPr marL="0" indent="0">
              <a:buNone/>
            </a:pPr>
            <a:r>
              <a:rPr lang="en-US" dirty="0"/>
              <a:t>My dad had his gall bladder removed and had “postoperative” care by the nurses. They made sure his incision was healing.</a:t>
            </a:r>
          </a:p>
          <a:p>
            <a:pPr marL="0" indent="0">
              <a:buNone/>
            </a:pPr>
            <a:r>
              <a:rPr lang="en-US" dirty="0"/>
              <a:t>Our test was “postponed” because there was a snow day!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2953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mid-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middle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mid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mid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night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mid</a:t>
            </a:r>
            <a:r>
              <a:rPr lang="en-AU" sz="3600" dirty="0">
                <a:latin typeface="Calibri" panose="020F0502020204030204"/>
              </a:rPr>
              <a:t>dle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My family purchased a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________ car.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sister went out with her friends and didn’t get home until ________ . 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My parents were angry!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I am the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__________  child in my family. I have an older brother and younger sister.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4512854" y="4222979"/>
            <a:ext cx="1451848" cy="41512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m</a:t>
            </a:r>
            <a:r>
              <a:rPr kumimoji="0" lang="en-A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idsize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0459" y="5134708"/>
            <a:ext cx="1723087" cy="48469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midnight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0800000" flipH="1" flipV="1">
            <a:off x="1983546" y="5619398"/>
            <a:ext cx="6738422" cy="6220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middle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Change words &amp; sentences frequently 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mid + week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mid + town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mid + point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mid + life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mid + term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7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in-/im-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not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indirect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incorrect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intolerable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invisible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imperfect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impolite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impatient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immobile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imbalance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962" y="3405674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incomplete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inadequate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noProof="0" dirty="0">
                <a:solidFill>
                  <a:prstClr val="black"/>
                </a:solidFill>
                <a:latin typeface="Calibri" panose="020F0502020204030204"/>
              </a:rPr>
              <a:t>inactive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informal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insecure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1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yer, Biscuits, Des Pâtisseries">
            <a:extLst>
              <a:ext uri="{FF2B5EF4-FFF2-40B4-BE49-F238E27FC236}">
                <a16:creationId xmlns:a16="http://schemas.microsoft.com/office/drawing/2014/main" id="{EFC60631-7B06-AD4F-03B6-532D898B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69" y="548639"/>
            <a:ext cx="7280660" cy="46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2E1332-4100-7E6A-632B-075E70067E95}"/>
              </a:ext>
            </a:extLst>
          </p:cNvPr>
          <p:cNvSpPr txBox="1"/>
          <p:nvPr/>
        </p:nvSpPr>
        <p:spPr>
          <a:xfrm>
            <a:off x="3137095" y="5556738"/>
            <a:ext cx="656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This is inaccurate. Check your work again.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100217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“in-/im-” word.</a:t>
            </a:r>
          </a:p>
          <a:p>
            <a:pPr marL="0" indent="0">
              <a:buNone/>
            </a:pPr>
            <a:r>
              <a:rPr lang="en-US" dirty="0"/>
              <a:t>Have students say the “in-/im-” word.</a:t>
            </a:r>
          </a:p>
          <a:p>
            <a:pPr marL="0" indent="0">
              <a:buNone/>
            </a:pPr>
            <a:r>
              <a:rPr lang="en-US" dirty="0"/>
              <a:t>Discuss the word meaning (not).</a:t>
            </a:r>
          </a:p>
          <a:p>
            <a:pPr marL="0" indent="0">
              <a:buNone/>
            </a:pPr>
            <a:r>
              <a:rPr lang="en-US" dirty="0"/>
              <a:t>My little sister thinks that she is “invisible” and that no one can see her!</a:t>
            </a:r>
          </a:p>
          <a:p>
            <a:pPr marL="0" indent="0">
              <a:buNone/>
            </a:pPr>
            <a:r>
              <a:rPr lang="en-US" dirty="0"/>
              <a:t>It is easy to become “inactive”, stay inside, and watch </a:t>
            </a:r>
            <a:r>
              <a:rPr lang="en-US" dirty="0" err="1"/>
              <a:t>t.v.</a:t>
            </a:r>
            <a:r>
              <a:rPr lang="en-US" dirty="0"/>
              <a:t> when the weather gets cold. </a:t>
            </a:r>
          </a:p>
          <a:p>
            <a:pPr marL="0" indent="0">
              <a:buNone/>
            </a:pPr>
            <a:r>
              <a:rPr lang="en-US" dirty="0"/>
              <a:t>I am new at doing this so please don’t be “impatient” with 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4146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in-/im-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not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in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 err="1">
                <a:solidFill>
                  <a:srgbClr val="FF0000"/>
                </a:solidFill>
                <a:latin typeface="Calibri" panose="020F0502020204030204"/>
              </a:rPr>
              <a:t>im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polite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</a:t>
            </a: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 ________ to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not say please and thank you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 don’t finish your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assignment, the teacher will tell you it is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__.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want to do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work by myself. I want to be ____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984738" y="4222979"/>
            <a:ext cx="1723087" cy="41512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impolite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7815" y="5204276"/>
            <a:ext cx="2290009" cy="41512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incomplete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0800000" flipV="1">
            <a:off x="8048251" y="5619398"/>
            <a:ext cx="3261096" cy="6220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independent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Change words &amp; sentences frequently 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 err="1">
                <a:latin typeface="Century Gothic" panose="020B0502020202020204" pitchFamily="34" charset="0"/>
              </a:rPr>
              <a:t>im</a:t>
            </a:r>
            <a:r>
              <a:rPr lang="en-AU" sz="4800" dirty="0">
                <a:latin typeface="Century Gothic" panose="020B0502020202020204" pitchFamily="34" charset="0"/>
              </a:rPr>
              <a:t> + perfect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 err="1">
                <a:latin typeface="Century Gothic" panose="020B0502020202020204" pitchFamily="34" charset="0"/>
              </a:rPr>
              <a:t>im</a:t>
            </a:r>
            <a:r>
              <a:rPr lang="en-AU" sz="4800" dirty="0">
                <a:latin typeface="Century Gothic" panose="020B0502020202020204" pitchFamily="34" charset="0"/>
              </a:rPr>
              <a:t> + mobile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 + adequate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 + valid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 + flexible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6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inter-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between, among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intercept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imperfect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impolite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impatient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imbalance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08962" y="3405674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incomplete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inadequate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insecure</a:t>
            </a: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Étudiant, Dactylographie, Clavier, Texte">
            <a:extLst>
              <a:ext uri="{FF2B5EF4-FFF2-40B4-BE49-F238E27FC236}">
                <a16:creationId xmlns:a16="http://schemas.microsoft.com/office/drawing/2014/main" id="{F574C324-DB0C-9279-CD91-874A8A49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75" y="717454"/>
            <a:ext cx="6119446" cy="40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36C62E-6816-1F2A-4460-5A44057BBC6D}"/>
              </a:ext>
            </a:extLst>
          </p:cNvPr>
          <p:cNvSpPr txBox="1"/>
          <p:nvPr/>
        </p:nvSpPr>
        <p:spPr>
          <a:xfrm>
            <a:off x="3277773" y="5373858"/>
            <a:ext cx="611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 can use the internet to for many things such as finding information, communicating with friends, and playing games.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590447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“inter-” word.</a:t>
            </a:r>
          </a:p>
          <a:p>
            <a:pPr marL="0" indent="0">
              <a:buNone/>
            </a:pPr>
            <a:r>
              <a:rPr lang="en-US" dirty="0"/>
              <a:t>Have students say the “inter-” word.</a:t>
            </a:r>
          </a:p>
          <a:p>
            <a:pPr marL="0" indent="0">
              <a:buNone/>
            </a:pPr>
            <a:r>
              <a:rPr lang="en-US" dirty="0"/>
              <a:t>Discuss the word meaning (between, among).</a:t>
            </a:r>
          </a:p>
          <a:p>
            <a:pPr marL="0" indent="0">
              <a:buNone/>
            </a:pPr>
            <a:r>
              <a:rPr lang="en-US" dirty="0"/>
              <a:t>We went to a play. At “intermission”, we purchased some pop and snacks.</a:t>
            </a:r>
          </a:p>
          <a:p>
            <a:pPr marL="0" indent="0">
              <a:buNone/>
            </a:pPr>
            <a:r>
              <a:rPr lang="en-US" dirty="0"/>
              <a:t>English is an international language. Schools in many countries teach children how to speak and write in English.</a:t>
            </a:r>
          </a:p>
          <a:p>
            <a:pPr marL="0" indent="0">
              <a:buNone/>
            </a:pPr>
            <a:r>
              <a:rPr lang="en-US" dirty="0"/>
              <a:t>If you “interrupt” someone when they are talking, you are being rude.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716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post-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after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post</a:t>
            </a:r>
            <a:r>
              <a:rPr lang="en-AU" sz="3600" dirty="0">
                <a:latin typeface="Calibri" panose="020F0502020204030204"/>
              </a:rPr>
              <a:t>pone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post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game</a:t>
            </a:r>
            <a:r>
              <a:rPr kumimoji="0" lang="en-AU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AU" sz="3600" dirty="0">
                <a:solidFill>
                  <a:srgbClr val="FF0000"/>
                </a:solidFill>
                <a:latin typeface="Calibri" panose="020F0502020204030204"/>
              </a:rPr>
              <a:t>post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graduate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The coach was giving feedback to the football team __________. </a:t>
            </a:r>
            <a:endParaRPr lang="en-AU" baseline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My brother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is a </a:t>
            </a:r>
            <a:r>
              <a:rPr kumimoji="0" lang="en-AU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 _____________ . He went to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university for many years to become a science professor.</a:t>
            </a:r>
            <a:endParaRPr kumimoji="0" lang="en-AU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My friend had to __</a:t>
            </a:r>
            <a:r>
              <a:rPr kumimoji="0" lang="en-AU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________ 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his birthday party because he was sick.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9537894" y="4135805"/>
            <a:ext cx="2236290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latin typeface="Century Gothic" panose="020B0502020202020204" pitchFamily="34" charset="0"/>
              </a:rPr>
              <a:t>postgame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27579" y="4725276"/>
            <a:ext cx="8379794" cy="8941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latin typeface="Century Gothic" panose="020B0502020202020204" pitchFamily="34" charset="0"/>
              </a:rPr>
              <a:t>postgraduate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flipH="1">
            <a:off x="3348110" y="5619397"/>
            <a:ext cx="1969478" cy="70612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latin typeface="Century Gothic" panose="020B0502020202020204" pitchFamily="34" charset="0"/>
              </a:rPr>
              <a:t>postpone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Change words &amp; sentences frequently</a:t>
            </a:r>
            <a:r>
              <a:rPr kumimoji="0" lang="en-AU" sz="15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inter-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between, among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__________ is a linked system of networks that helps us connect on a global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scale.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People who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work in large office buildings often have to send __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 mail. This ensures that information goes between offices.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Safe drivers </a:t>
            </a:r>
            <a:r>
              <a:rPr lang="en-AU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follow traffic signs at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______________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1406768" y="4222978"/>
            <a:ext cx="1997613" cy="41512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internet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7816" y="5455406"/>
            <a:ext cx="2290008" cy="39488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interoffice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0800000" flipV="1">
            <a:off x="6203852" y="6344529"/>
            <a:ext cx="2818311" cy="3230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intersections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inter +  connect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inter + </a:t>
            </a:r>
            <a:r>
              <a:rPr lang="en-AU" sz="4800" dirty="0" err="1">
                <a:latin typeface="Century Gothic" panose="020B0502020202020204" pitchFamily="34" charset="0"/>
              </a:rPr>
              <a:t>cept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inter + </a:t>
            </a:r>
            <a:r>
              <a:rPr lang="en-AU" sz="4800" dirty="0" err="1">
                <a:latin typeface="Century Gothic" panose="020B0502020202020204" pitchFamily="34" charset="0"/>
              </a:rPr>
              <a:t>est</a:t>
            </a:r>
            <a:r>
              <a:rPr lang="en-AU" sz="4800" dirty="0">
                <a:latin typeface="Century Gothic" panose="020B0502020202020204" pitchFamily="34" charset="0"/>
              </a:rPr>
              <a:t>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inter + act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inter + </a:t>
            </a:r>
            <a:r>
              <a:rPr lang="en-AU" sz="4800" dirty="0" err="1">
                <a:latin typeface="Century Gothic" panose="020B0502020202020204" pitchFamily="34" charset="0"/>
              </a:rPr>
              <a:t>vene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3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intra-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within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intravenous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intracellular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intramural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intraoral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607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intracoastal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intracranial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A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ntradermal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intradepartmental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00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BD6125-CCD7-D261-6852-2923962805B7}"/>
              </a:ext>
            </a:extLst>
          </p:cNvPr>
          <p:cNvSpPr txBox="1"/>
          <p:nvPr/>
        </p:nvSpPr>
        <p:spPr>
          <a:xfrm>
            <a:off x="2560321" y="5444197"/>
            <a:ext cx="7385538" cy="142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Playing intramural sports in your own school is a great way to keep fit, make friends and have fun.</a:t>
            </a:r>
            <a:endParaRPr lang="en-CA" sz="2800" b="1" dirty="0"/>
          </a:p>
        </p:txBody>
      </p:sp>
      <p:pic>
        <p:nvPicPr>
          <p:cNvPr id="1026" name="Picture 2" descr="Soccer, Été, Sport">
            <a:extLst>
              <a:ext uri="{FF2B5EF4-FFF2-40B4-BE49-F238E27FC236}">
                <a16:creationId xmlns:a16="http://schemas.microsoft.com/office/drawing/2014/main" id="{C0FCB161-28C9-38B1-E32C-AE80F5C1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65" y="787790"/>
            <a:ext cx="6827069" cy="45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20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“intra-” word.</a:t>
            </a:r>
          </a:p>
          <a:p>
            <a:pPr marL="0" indent="0">
              <a:buNone/>
            </a:pPr>
            <a:r>
              <a:rPr lang="en-US" dirty="0"/>
              <a:t>Have students say the “intra-” word.</a:t>
            </a:r>
          </a:p>
          <a:p>
            <a:pPr marL="0" indent="0">
              <a:buNone/>
            </a:pPr>
            <a:r>
              <a:rPr lang="en-US" dirty="0"/>
              <a:t>Discuss the word meaning (within).</a:t>
            </a:r>
          </a:p>
          <a:p>
            <a:pPr marL="0" indent="0">
              <a:buNone/>
            </a:pPr>
            <a:r>
              <a:rPr lang="en-US" dirty="0"/>
              <a:t>Animals engage in “intraspecies” competition. This means they compete with other animals in the same species.</a:t>
            </a:r>
          </a:p>
          <a:p>
            <a:pPr marL="0" indent="0">
              <a:buNone/>
            </a:pPr>
            <a:r>
              <a:rPr lang="en-US" dirty="0"/>
              <a:t>When a doctor gives you antibiotics, the medicine enters your body and has an  “intracellular” battle with bacteria.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47748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 dirty="0"/>
              <a:t>intra-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  <a:r>
              <a:rPr lang="en-AU" sz="6000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en-AU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ithin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2434" y="3405675"/>
            <a:ext cx="324558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mural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07573" y="3405674"/>
            <a:ext cx="3245584" cy="133308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7200" y="3405674"/>
            <a:ext cx="3176984" cy="369376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venous</a:t>
            </a: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60459" y="4222979"/>
            <a:ext cx="11692932" cy="26755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classmates and I won for our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 in the ____________ spelling Bee.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doctors are giving her an ______________ drip, which administers the medicine directly into her veins..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Olivia played  ______________  basketball in high school.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0800000" flipH="1" flipV="1">
            <a:off x="5500468" y="5096669"/>
            <a:ext cx="2785403" cy="5791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intravenous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285871" y="4159648"/>
            <a:ext cx="2307101" cy="5791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intraschool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10800000" flipV="1">
            <a:off x="3186489" y="5969094"/>
            <a:ext cx="8122858" cy="272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intramural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091" y="104843"/>
            <a:ext cx="674079" cy="6740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Change words &amp; sentences frequently to review</a:t>
            </a:r>
            <a:endParaRPr kumimoji="0" lang="en-A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90" y="81327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5" grpId="0"/>
      <p:bldP spid="16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Let’s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intra + cellular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intra + oral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intra + venous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intra + mural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intra + coastal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/>
              <a:t>Let's make new words: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Century Gothic" panose="020B0502020202020204" pitchFamily="34" charset="0"/>
              </a:rPr>
              <a:t>post + season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post + graduate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post + game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post + date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  <a:p>
            <a:r>
              <a:rPr lang="en-AU" sz="4800" dirty="0">
                <a:latin typeface="Century Gothic" panose="020B0502020202020204" pitchFamily="34" charset="0"/>
              </a:rPr>
              <a:t>post + war </a:t>
            </a:r>
            <a:r>
              <a:rPr lang="en-AU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AU" sz="4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61" y="747040"/>
            <a:ext cx="674078" cy="674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80" y="59152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85" y="373225"/>
            <a:ext cx="6050280" cy="19314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sz="16600"/>
              <a:t>under-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6489" y="2367992"/>
            <a:ext cx="6050280" cy="974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</a:t>
            </a:r>
            <a:r>
              <a:rPr kumimoji="0" lang="en-AU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beneath, lower, below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939" y="3449543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underneath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underwear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undercharge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757" y="3449543"/>
            <a:ext cx="3143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undercoat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underestimate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underhand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undermine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962" y="3405674"/>
            <a:ext cx="3143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undergraduate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underpass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underactive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underage</a:t>
            </a: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35" y="104842"/>
            <a:ext cx="674079" cy="674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10114265" y="778281"/>
            <a:ext cx="1170020" cy="235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800">
                <a:solidFill>
                  <a:sysClr val="windowText" lastClr="000000"/>
                </a:solidFill>
              </a:rPr>
              <a:t>Read with me</a:t>
            </a:r>
            <a:endParaRPr lang="en-US" sz="10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uphin, Natu, Nauture, Animal, Nnature">
            <a:extLst>
              <a:ext uri="{FF2B5EF4-FFF2-40B4-BE49-F238E27FC236}">
                <a16:creationId xmlns:a16="http://schemas.microsoft.com/office/drawing/2014/main" id="{1EEEA9DA-694F-03D3-8E64-D1FBAAC6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64" y="337625"/>
            <a:ext cx="7069977" cy="471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4318C-AA54-9A20-7854-4CE412AD807D}"/>
              </a:ext>
            </a:extLst>
          </p:cNvPr>
          <p:cNvSpPr txBox="1"/>
          <p:nvPr/>
        </p:nvSpPr>
        <p:spPr>
          <a:xfrm>
            <a:off x="2918085" y="5345724"/>
            <a:ext cx="7069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you go scuba diving or snorkeling you might be able to see some underwater animals.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416235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C809-4E46-F7A7-8ECF-5CEE6688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Let's talk it out!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3570-6D86-54DD-23E6-927B89D2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Say the “under-” word.</a:t>
            </a:r>
          </a:p>
          <a:p>
            <a:pPr marL="0" indent="0">
              <a:buNone/>
            </a:pPr>
            <a:r>
              <a:rPr lang="en-US" dirty="0"/>
              <a:t>Have students say the “under-” word.</a:t>
            </a:r>
          </a:p>
          <a:p>
            <a:pPr marL="0" indent="0">
              <a:buNone/>
            </a:pPr>
            <a:r>
              <a:rPr lang="en-US" dirty="0"/>
              <a:t>Discuss the word meaning (below, lower, less).</a:t>
            </a:r>
          </a:p>
          <a:p>
            <a:pPr marL="0" indent="0">
              <a:buNone/>
            </a:pPr>
            <a:r>
              <a:rPr lang="en-US" dirty="0"/>
              <a:t>When it is cold outside, you might want to put on an “undershirt” before your sweater to keep you body warm.</a:t>
            </a:r>
          </a:p>
          <a:p>
            <a:pPr marL="0" indent="0">
              <a:buNone/>
            </a:pPr>
            <a:r>
              <a:rPr lang="en-US" dirty="0"/>
              <a:t>The chicken was “undercooked” It was pink in the middle.</a:t>
            </a:r>
          </a:p>
          <a:p>
            <a:pPr marL="0" indent="0">
              <a:buNone/>
            </a:pPr>
            <a:r>
              <a:rPr lang="en-US" dirty="0"/>
              <a:t>Our teacher has us “underline” words that we don’t know the meaning of.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002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7F5EDF4BCAD40B43BA4DA17D9CEE6" ma:contentTypeVersion="2" ma:contentTypeDescription="Create a new document." ma:contentTypeScope="" ma:versionID="86593251e653469e909e0c9fea8f6134">
  <xsd:schema xmlns:xsd="http://www.w3.org/2001/XMLSchema" xmlns:xs="http://www.w3.org/2001/XMLSchema" xmlns:p="http://schemas.microsoft.com/office/2006/metadata/properties" xmlns:ns2="0ba76ed5-39c0-4c1f-a4cc-6673891ff456" targetNamespace="http://schemas.microsoft.com/office/2006/metadata/properties" ma:root="true" ma:fieldsID="a12aeb662e637dd155c1710577877d6b" ns2:_="">
    <xsd:import namespace="0ba76ed5-39c0-4c1f-a4cc-6673891ff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76ed5-39c0-4c1f-a4cc-6673891ff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82BA93-304C-41D3-B9A6-F7A629056F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1B8FF2-4ACA-42C6-8BEB-9E25D708F13C}">
  <ds:schemaRefs>
    <ds:schemaRef ds:uri="http://purl.org/dc/elements/1.1/"/>
    <ds:schemaRef ds:uri="http://schemas.microsoft.com/office/2006/metadata/properties"/>
    <ds:schemaRef ds:uri="0ba76ed5-39c0-4c1f-a4cc-6673891ff45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C245D0-7368-4E33-ADF6-0C1617F054E4}">
  <ds:schemaRefs>
    <ds:schemaRef ds:uri="0ba76ed5-39c0-4c1f-a4cc-6673891ff4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2255</Words>
  <Application>Microsoft Office PowerPoint</Application>
  <PresentationFormat>Widescreen</PresentationFormat>
  <Paragraphs>478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Century Gothic</vt:lpstr>
      <vt:lpstr>Segoe UI Symbol</vt:lpstr>
      <vt:lpstr>Office Theme</vt:lpstr>
      <vt:lpstr>PowerPoint Presentation</vt:lpstr>
      <vt:lpstr>PowerPoint Presentation</vt:lpstr>
      <vt:lpstr>PowerPoint Presentation</vt:lpstr>
      <vt:lpstr>Let's talk it out!</vt:lpstr>
      <vt:lpstr>PowerPoint Presentation</vt:lpstr>
      <vt:lpstr>Let's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  <vt:lpstr>PowerPoint Presentation</vt:lpstr>
      <vt:lpstr>PowerPoint Presentation</vt:lpstr>
      <vt:lpstr>Let's talk it out!</vt:lpstr>
      <vt:lpstr>PowerPoint Presentation</vt:lpstr>
      <vt:lpstr>Let’s make new words: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Daily review example</dc:title>
  <dc:creator>LE LIEVRE Stephanie [Serpentine Primary School]</dc:creator>
  <cp:lastModifiedBy>Melinda Hinch</cp:lastModifiedBy>
  <cp:revision>24</cp:revision>
  <dcterms:created xsi:type="dcterms:W3CDTF">2022-04-28T03:35:39Z</dcterms:created>
  <dcterms:modified xsi:type="dcterms:W3CDTF">2023-08-19T15:03:36Z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0x010100B137F5EDF4BCAD40B43BA4DA17D9CEE6</vt:lpwstr>
  </property>
</Properties>
</file>