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</p:sldIdLst>
  <p:sldSz cy="6858000" cx="12192000"/>
  <p:notesSz cx="6858000" cy="9144000"/>
  <p:embeddedFontLst>
    <p:embeddedFont>
      <p:font typeface="Quattrocento Sans"/>
      <p:regular r:id="rId66"/>
      <p:bold r:id="rId67"/>
      <p:italic r:id="rId68"/>
      <p:boldItalic r:id="rId69"/>
    </p:embeddedFont>
    <p:embeddedFont>
      <p:font typeface="Century Gothic"/>
      <p:regular r:id="rId70"/>
      <p:bold r:id="rId71"/>
      <p:italic r:id="rId72"/>
      <p:boldItalic r:id="rId7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74" roundtripDataSignature="AMtx7mgdIHZwt9B+pZ/MeNGa+NuBj12m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CenturyGothic-boldItalic.fntdata"/><Relationship Id="rId72" Type="http://schemas.openxmlformats.org/officeDocument/2006/relationships/font" Target="fonts/CenturyGothic-italic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74" Type="http://customschemas.google.com/relationships/presentationmetadata" Target="metadata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CenturyGothic-bold.fntdata"/><Relationship Id="rId70" Type="http://schemas.openxmlformats.org/officeDocument/2006/relationships/font" Target="fonts/CenturyGothic-regular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font" Target="fonts/QuattrocentoSans-regular.fntdata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font" Target="fonts/QuattrocentoSans-italic.fntdata"/><Relationship Id="rId23" Type="http://schemas.openxmlformats.org/officeDocument/2006/relationships/slide" Target="slides/slide18.xml"/><Relationship Id="rId67" Type="http://schemas.openxmlformats.org/officeDocument/2006/relationships/font" Target="fonts/QuattrocentoSans-bold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QuattrocentoSans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AU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1" name="Google Shape;461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AU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8" name="Google Shape;688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5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AU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6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7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7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7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7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7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7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7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7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6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7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03" name="Google Shape;103;p7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7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7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7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9" name="Google Shape;109;p7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7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7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7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7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7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7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7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2" name="Google Shape;122;p7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7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4" name="Google Shape;124;p7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7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7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7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8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8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8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8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p8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7" name="Google Shape;137;p8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8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8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8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8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p8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8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8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8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8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8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8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8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8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8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8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6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6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6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6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6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7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7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7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7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7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7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7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7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7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7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050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6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p6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Relationship Id="rId4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5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6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8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7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>
            <p:ph idx="1" type="body"/>
          </p:nvPr>
        </p:nvSpPr>
        <p:spPr>
          <a:xfrm>
            <a:off x="2661544" y="1277698"/>
            <a:ext cx="7473056" cy="27634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400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Prefix Slide Deck: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Language Comprehension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Grades 1 and 2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GECDSB</a:t>
            </a:r>
            <a:endParaRPr/>
          </a:p>
        </p:txBody>
      </p:sp>
      <p:sp>
        <p:nvSpPr>
          <p:cNvPr id="164" name="Google Shape;164;p1"/>
          <p:cNvSpPr txBox="1"/>
          <p:nvPr/>
        </p:nvSpPr>
        <p:spPr>
          <a:xfrm>
            <a:off x="6658703" y="3405674"/>
            <a:ext cx="6573057" cy="27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logo of a school board&#10;&#10;Description automatically generated" id="165" name="Google Shape;16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3460" y="2659398"/>
            <a:ext cx="1257475" cy="1276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re-</a:t>
            </a:r>
            <a:endParaRPr/>
          </a:p>
        </p:txBody>
      </p:sp>
      <p:sp>
        <p:nvSpPr>
          <p:cNvPr id="242" name="Google Shape;242;p10"/>
          <p:cNvSpPr txBox="1"/>
          <p:nvPr/>
        </p:nvSpPr>
        <p:spPr>
          <a:xfrm>
            <a:off x="3186489" y="2367992"/>
            <a:ext cx="6050280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</a:t>
            </a:r>
            <a:r>
              <a:rPr lang="en-AU" sz="6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again, back</a:t>
            </a:r>
            <a:endParaRPr b="0" i="0" sz="6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0"/>
          <p:cNvSpPr txBox="1"/>
          <p:nvPr/>
        </p:nvSpPr>
        <p:spPr>
          <a:xfrm>
            <a:off x="802434" y="3405675"/>
            <a:ext cx="324558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</a:t>
            </a: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count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0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</a:t>
            </a: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pack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0"/>
          <p:cNvSpPr txBox="1"/>
          <p:nvPr/>
        </p:nvSpPr>
        <p:spPr>
          <a:xfrm>
            <a:off x="8597200" y="3405674"/>
            <a:ext cx="3176984" cy="3693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</a:t>
            </a: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tie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246" name="Google Shape;24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0"/>
          <p:cNvSpPr txBox="1"/>
          <p:nvPr/>
        </p:nvSpPr>
        <p:spPr>
          <a:xfrm>
            <a:off x="275094" y="4279366"/>
            <a:ext cx="11699192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will need to ________ the birthday candles to see if I need to buy more</a:t>
            </a: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32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will _________ the ribbon because it came undone.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AU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Mom told </a:t>
            </a:r>
            <a:r>
              <a:rPr lang="en-AU" sz="3200"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lang="en-AU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to</a:t>
            </a: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 my </a:t>
            </a:r>
            <a:r>
              <a:rPr lang="en-AU"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suitcase</a:t>
            </a: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because the weather was changing..</a:t>
            </a: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10"/>
          <p:cNvSpPr txBox="1"/>
          <p:nvPr/>
        </p:nvSpPr>
        <p:spPr>
          <a:xfrm>
            <a:off x="3519990" y="4272282"/>
            <a:ext cx="4084542" cy="768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AU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recount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0"/>
          <p:cNvSpPr txBox="1"/>
          <p:nvPr/>
        </p:nvSpPr>
        <p:spPr>
          <a:xfrm>
            <a:off x="1305820" y="5165034"/>
            <a:ext cx="1880669" cy="454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AU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</a:t>
            </a:r>
            <a:r>
              <a:rPr b="0" i="0" lang="en-AU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0"/>
          <p:cNvSpPr txBox="1"/>
          <p:nvPr/>
        </p:nvSpPr>
        <p:spPr>
          <a:xfrm>
            <a:off x="3519990" y="5719393"/>
            <a:ext cx="324558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AU" sz="4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</a:t>
            </a:r>
            <a:r>
              <a:rPr b="0" i="0" lang="en-AU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pack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251" name="Google Shape;25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1091" y="104843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0"/>
          <p:cNvSpPr txBox="1"/>
          <p:nvPr/>
        </p:nvSpPr>
        <p:spPr>
          <a:xfrm>
            <a:off x="3127578" y="6556420"/>
            <a:ext cx="1093924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AU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 words &amp; sentences frequently</a:t>
            </a:r>
            <a:r>
              <a:rPr b="0" i="0" lang="en-AU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0" i="0" lang="en-AU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review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253" name="Google Shape;253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90" y="813278"/>
            <a:ext cx="674078" cy="674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AU" sz="6000"/>
              <a:t>Let's make new words!:</a:t>
            </a:r>
            <a:endParaRPr/>
          </a:p>
        </p:txBody>
      </p:sp>
      <p:sp>
        <p:nvSpPr>
          <p:cNvPr id="259" name="Google Shape;259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re + start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re + call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re + fill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re + write 🡪 </a:t>
            </a:r>
            <a:endParaRPr/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re + try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con&#10;&#10;Description automatically generated" id="260" name="Google Shape;26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97081" y="747040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261" name="Google Shape;26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7080" y="59152"/>
            <a:ext cx="674079" cy="67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2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in-</a:t>
            </a:r>
            <a:endParaRPr/>
          </a:p>
        </p:txBody>
      </p:sp>
      <p:sp>
        <p:nvSpPr>
          <p:cNvPr id="267" name="Google Shape;267;p12"/>
          <p:cNvSpPr txBox="1"/>
          <p:nvPr/>
        </p:nvSpPr>
        <p:spPr>
          <a:xfrm>
            <a:off x="3186489" y="2367992"/>
            <a:ext cx="6050280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not </a:t>
            </a:r>
            <a:endParaRPr/>
          </a:p>
        </p:txBody>
      </p:sp>
      <p:sp>
        <p:nvSpPr>
          <p:cNvPr id="268" name="Google Shape;268;p12"/>
          <p:cNvSpPr txBox="1"/>
          <p:nvPr/>
        </p:nvSpPr>
        <p:spPr>
          <a:xfrm>
            <a:off x="6658703" y="3405674"/>
            <a:ext cx="6573057" cy="27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2"/>
          <p:cNvSpPr txBox="1"/>
          <p:nvPr/>
        </p:nvSpPr>
        <p:spPr>
          <a:xfrm>
            <a:off x="2575874" y="3405673"/>
            <a:ext cx="2912634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inactive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incorrect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invisible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inflexible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inconsiderate</a:t>
            </a:r>
            <a:endParaRPr/>
          </a:p>
        </p:txBody>
      </p:sp>
      <p:sp>
        <p:nvSpPr>
          <p:cNvPr id="270" name="Google Shape;270;p12"/>
          <p:cNvSpPr txBox="1"/>
          <p:nvPr/>
        </p:nvSpPr>
        <p:spPr>
          <a:xfrm>
            <a:off x="6703493" y="3342343"/>
            <a:ext cx="3143891" cy="29256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independent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incapable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inexpensive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inhumane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inaccurate</a:t>
            </a:r>
            <a:endParaRPr/>
          </a:p>
        </p:txBody>
      </p:sp>
      <p:pic>
        <p:nvPicPr>
          <p:cNvPr descr="Icon&#10;&#10;Description automatically generated" id="271" name="Google Shape;27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2"/>
          <p:cNvSpPr txBox="1"/>
          <p:nvPr/>
        </p:nvSpPr>
        <p:spPr>
          <a:xfrm>
            <a:off x="10114265" y="778281"/>
            <a:ext cx="1170020" cy="235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Quattrocento Sans"/>
              <a:buNone/>
            </a:pPr>
            <a:r>
              <a:rPr b="1" i="0" lang="en-AU" sz="8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Read with me</a:t>
            </a:r>
            <a:endParaRPr b="1" i="0" sz="10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/>
          <p:nvPr/>
        </p:nvSpPr>
        <p:spPr>
          <a:xfrm>
            <a:off x="3044262" y="3990005"/>
            <a:ext cx="64197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1" i="0" lang="en-A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When you make someone a present, it can be “inexpensive” 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en-AU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turn: Have you made someone a present before? Did </a:t>
            </a:r>
            <a:r>
              <a:rPr b="1" lang="en-A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</a:t>
            </a:r>
            <a:r>
              <a:rPr b="1" i="0" lang="en-AU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cost you a lot of money or was it “inexpensive”</a:t>
            </a:r>
            <a:r>
              <a:rPr b="1" lang="en-A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1" i="0" lang="en-A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“inexpensive” present can you make for your parent?</a:t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Noël, Cadeau, Nouvel An, Vacances, Rouge" id="278" name="Google Shape;27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0362" y="748239"/>
            <a:ext cx="3907765" cy="25723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uture, Boutons, Coudre, Fil" id="279" name="Google Shape;27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8966" y="746542"/>
            <a:ext cx="3907765" cy="2575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AU"/>
              <a:t>Let's talk it out!</a:t>
            </a:r>
            <a:endParaRPr b="1"/>
          </a:p>
        </p:txBody>
      </p:sp>
      <p:sp>
        <p:nvSpPr>
          <p:cNvPr id="285" name="Google Shape;285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Say the “in-”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Have students say the “in-”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Discuss the word meaning (not).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What are some considerate things you can do at school? What would be “inconsiderate”?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What does “inexpensive” mean? How can you make money if something is too expensive to buy?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Being “inactive” is not good for your health. What things can you do to be active?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5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in-</a:t>
            </a:r>
            <a:endParaRPr/>
          </a:p>
        </p:txBody>
      </p:sp>
      <p:sp>
        <p:nvSpPr>
          <p:cNvPr id="291" name="Google Shape;291;p15"/>
          <p:cNvSpPr txBox="1"/>
          <p:nvPr/>
        </p:nvSpPr>
        <p:spPr>
          <a:xfrm>
            <a:off x="2278966" y="2367992"/>
            <a:ext cx="7413673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not</a:t>
            </a:r>
            <a:endParaRPr/>
          </a:p>
        </p:txBody>
      </p:sp>
      <p:sp>
        <p:nvSpPr>
          <p:cNvPr id="292" name="Google Shape;292;p15"/>
          <p:cNvSpPr txBox="1"/>
          <p:nvPr/>
        </p:nvSpPr>
        <p:spPr>
          <a:xfrm>
            <a:off x="802434" y="3405675"/>
            <a:ext cx="324558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dependent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5"/>
          <p:cNvSpPr txBox="1"/>
          <p:nvPr/>
        </p:nvSpPr>
        <p:spPr>
          <a:xfrm>
            <a:off x="4810797" y="3429000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correct </a:t>
            </a:r>
            <a:endParaRPr/>
          </a:p>
        </p:txBody>
      </p:sp>
      <p:sp>
        <p:nvSpPr>
          <p:cNvPr id="294" name="Google Shape;294;p15"/>
          <p:cNvSpPr txBox="1"/>
          <p:nvPr/>
        </p:nvSpPr>
        <p:spPr>
          <a:xfrm>
            <a:off x="8597200" y="3405674"/>
            <a:ext cx="3176984" cy="3693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visible</a:t>
            </a:r>
            <a:endParaRPr/>
          </a:p>
        </p:txBody>
      </p:sp>
      <p:pic>
        <p:nvPicPr>
          <p:cNvPr descr="Icon&#10;&#10;Description automatically generated" id="295" name="Google Shape;29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5"/>
          <p:cNvSpPr txBox="1"/>
          <p:nvPr/>
        </p:nvSpPr>
        <p:spPr>
          <a:xfrm>
            <a:off x="275094" y="4279366"/>
            <a:ext cx="11699192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can walk to school by myself. I can be ______________.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can pretend that you can’t seen me and I am _________.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is OK if your guess is   ________ , just try again!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5"/>
          <p:cNvSpPr txBox="1"/>
          <p:nvPr/>
        </p:nvSpPr>
        <p:spPr>
          <a:xfrm>
            <a:off x="8147568" y="4152610"/>
            <a:ext cx="3065622" cy="6704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independent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5"/>
          <p:cNvSpPr txBox="1"/>
          <p:nvPr/>
        </p:nvSpPr>
        <p:spPr>
          <a:xfrm>
            <a:off x="9889588" y="4886383"/>
            <a:ext cx="1773234" cy="1118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invisible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5"/>
          <p:cNvSpPr txBox="1"/>
          <p:nvPr/>
        </p:nvSpPr>
        <p:spPr>
          <a:xfrm>
            <a:off x="4671109" y="5334240"/>
            <a:ext cx="21102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incorrect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300" name="Google Shape;30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1091" y="104843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5"/>
          <p:cNvSpPr txBox="1"/>
          <p:nvPr/>
        </p:nvSpPr>
        <p:spPr>
          <a:xfrm>
            <a:off x="3127578" y="6556420"/>
            <a:ext cx="1093924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5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 words &amp; sentences frequently to review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302" name="Google Shape;30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90" y="813278"/>
            <a:ext cx="674078" cy="674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AU" sz="6000"/>
              <a:t>Let's make new words!:</a:t>
            </a:r>
            <a:endParaRPr/>
          </a:p>
        </p:txBody>
      </p:sp>
      <p:sp>
        <p:nvSpPr>
          <p:cNvPr id="308" name="Google Shape;308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in + active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in + accurate🡪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in + valid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in + visible🡪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t/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con&#10;&#10;Description automatically generated" id="309" name="Google Shape;30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0361" y="747040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310" name="Google Shape;31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7080" y="59152"/>
            <a:ext cx="674079" cy="67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7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dis-</a:t>
            </a:r>
            <a:endParaRPr/>
          </a:p>
        </p:txBody>
      </p:sp>
      <p:sp>
        <p:nvSpPr>
          <p:cNvPr id="317" name="Google Shape;317;p17"/>
          <p:cNvSpPr txBox="1"/>
          <p:nvPr/>
        </p:nvSpPr>
        <p:spPr>
          <a:xfrm>
            <a:off x="3186489" y="2367992"/>
            <a:ext cx="6050280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dislike, not, apart</a:t>
            </a:r>
            <a:endParaRPr/>
          </a:p>
        </p:txBody>
      </p:sp>
      <p:sp>
        <p:nvSpPr>
          <p:cNvPr id="318" name="Google Shape;318;p17"/>
          <p:cNvSpPr txBox="1"/>
          <p:nvPr/>
        </p:nvSpPr>
        <p:spPr>
          <a:xfrm>
            <a:off x="6658703" y="3405674"/>
            <a:ext cx="6573057" cy="27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7"/>
          <p:cNvSpPr txBox="1"/>
          <p:nvPr/>
        </p:nvSpPr>
        <p:spPr>
          <a:xfrm>
            <a:off x="1399939" y="3449543"/>
            <a:ext cx="3143891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distant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disable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disengage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dispute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disagree</a:t>
            </a:r>
            <a:endParaRPr/>
          </a:p>
        </p:txBody>
      </p:sp>
      <p:sp>
        <p:nvSpPr>
          <p:cNvPr id="320" name="Google Shape;320;p17"/>
          <p:cNvSpPr txBox="1"/>
          <p:nvPr/>
        </p:nvSpPr>
        <p:spPr>
          <a:xfrm>
            <a:off x="5086757" y="3449543"/>
            <a:ext cx="3143891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disclose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disappear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discount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distribute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disrupt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7"/>
          <p:cNvSpPr txBox="1"/>
          <p:nvPr/>
        </p:nvSpPr>
        <p:spPr>
          <a:xfrm>
            <a:off x="8408962" y="3405674"/>
            <a:ext cx="3143891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discourage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disguise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disarm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discover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disorder</a:t>
            </a:r>
            <a:endParaRPr/>
          </a:p>
        </p:txBody>
      </p:sp>
      <p:pic>
        <p:nvPicPr>
          <p:cNvPr descr="Icon&#10;&#10;Description automatically generated" id="322" name="Google Shape;32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7"/>
          <p:cNvSpPr txBox="1"/>
          <p:nvPr/>
        </p:nvSpPr>
        <p:spPr>
          <a:xfrm>
            <a:off x="10114265" y="778281"/>
            <a:ext cx="1170020" cy="235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Quattrocento Sans"/>
              <a:buNone/>
            </a:pPr>
            <a:r>
              <a:rPr b="1" i="0" lang="en-AU" sz="8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Read with me</a:t>
            </a:r>
            <a:endParaRPr b="1" i="0" sz="10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8"/>
          <p:cNvSpPr txBox="1"/>
          <p:nvPr/>
        </p:nvSpPr>
        <p:spPr>
          <a:xfrm>
            <a:off x="2343150" y="4994031"/>
            <a:ext cx="790575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1" i="0" lang="en-AU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Sparks “discharge” from the Detroit Ford fireworks.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1" i="0" lang="en-AU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turn: Talk about your experience with sparks discharging.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b="1" i="0" lang="en-AU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Use “discharge”.</a:t>
            </a:r>
            <a:endParaRPr b="1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people watching fireworks&#10;&#10;Description automatically generated" id="329" name="Google Shape;32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54216" y="341618"/>
            <a:ext cx="5725552" cy="4526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AU"/>
              <a:t>Let's talk it out!</a:t>
            </a:r>
            <a:endParaRPr b="1"/>
          </a:p>
        </p:txBody>
      </p:sp>
      <p:sp>
        <p:nvSpPr>
          <p:cNvPr id="335" name="Google Shape;335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Say the “dis-”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Have students say the “dis-”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Discuss the word meaning (not, absence of, apart).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When would you “discuss” something?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What do you “dislike”?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When would you “dispose” of something?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un-</a:t>
            </a:r>
            <a:endParaRPr/>
          </a:p>
        </p:txBody>
      </p:sp>
      <p:sp>
        <p:nvSpPr>
          <p:cNvPr id="171" name="Google Shape;171;p2"/>
          <p:cNvSpPr txBox="1"/>
          <p:nvPr/>
        </p:nvSpPr>
        <p:spPr>
          <a:xfrm>
            <a:off x="2293034" y="2367992"/>
            <a:ext cx="7118252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not, undo, opposite of</a:t>
            </a:r>
            <a:endParaRPr b="0" i="0" sz="6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"/>
          <p:cNvSpPr txBox="1"/>
          <p:nvPr/>
        </p:nvSpPr>
        <p:spPr>
          <a:xfrm>
            <a:off x="6658703" y="3405674"/>
            <a:ext cx="6573057" cy="27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"/>
          <p:cNvSpPr txBox="1"/>
          <p:nvPr/>
        </p:nvSpPr>
        <p:spPr>
          <a:xfrm>
            <a:off x="2827607" y="3342343"/>
            <a:ext cx="3288170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undo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unbutton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untie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uncover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unfair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unkind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174" name="Google Shape;17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"/>
          <p:cNvSpPr txBox="1"/>
          <p:nvPr/>
        </p:nvSpPr>
        <p:spPr>
          <a:xfrm>
            <a:off x="10114265" y="778281"/>
            <a:ext cx="1170020" cy="235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Quattrocento Sans"/>
              <a:buNone/>
            </a:pPr>
            <a:r>
              <a:rPr b="1" i="0" lang="en-AU" sz="8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Read with me</a:t>
            </a:r>
            <a:endParaRPr b="1" i="0" sz="10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76" name="Google Shape;176;p2"/>
          <p:cNvSpPr txBox="1"/>
          <p:nvPr/>
        </p:nvSpPr>
        <p:spPr>
          <a:xfrm>
            <a:off x="7074066" y="3342343"/>
            <a:ext cx="3288170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unlock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unscrew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unfold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unpack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unhappy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unclean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0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dis-</a:t>
            </a:r>
            <a:endParaRPr/>
          </a:p>
        </p:txBody>
      </p:sp>
      <p:sp>
        <p:nvSpPr>
          <p:cNvPr id="341" name="Google Shape;341;p20"/>
          <p:cNvSpPr txBox="1"/>
          <p:nvPr/>
        </p:nvSpPr>
        <p:spPr>
          <a:xfrm>
            <a:off x="2278966" y="2367992"/>
            <a:ext cx="7413673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not, absence of, apart</a:t>
            </a:r>
            <a:endParaRPr/>
          </a:p>
        </p:txBody>
      </p:sp>
      <p:sp>
        <p:nvSpPr>
          <p:cNvPr id="342" name="Google Shape;342;p20"/>
          <p:cNvSpPr txBox="1"/>
          <p:nvPr/>
        </p:nvSpPr>
        <p:spPr>
          <a:xfrm>
            <a:off x="802434" y="3405675"/>
            <a:ext cx="324558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dis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rupt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20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dis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like </a:t>
            </a:r>
            <a:endParaRPr/>
          </a:p>
        </p:txBody>
      </p:sp>
      <p:sp>
        <p:nvSpPr>
          <p:cNvPr id="344" name="Google Shape;344;p20"/>
          <p:cNvSpPr txBox="1"/>
          <p:nvPr/>
        </p:nvSpPr>
        <p:spPr>
          <a:xfrm>
            <a:off x="8597200" y="3405674"/>
            <a:ext cx="3176984" cy="3693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dis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appear</a:t>
            </a:r>
            <a:endParaRPr/>
          </a:p>
        </p:txBody>
      </p:sp>
      <p:pic>
        <p:nvPicPr>
          <p:cNvPr descr="Icon&#10;&#10;Description automatically generated" id="345" name="Google Shape;34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0"/>
          <p:cNvSpPr txBox="1"/>
          <p:nvPr/>
        </p:nvSpPr>
        <p:spPr>
          <a:xfrm>
            <a:off x="275094" y="4279366"/>
            <a:ext cx="11699192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like carrots, but I  ________    green beans.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teacher told the student to not talk loudly and  _________   the class working.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magician made the  rabbit   ________  from the stage and then come out of the hat! .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20"/>
          <p:cNvSpPr txBox="1"/>
          <p:nvPr/>
        </p:nvSpPr>
        <p:spPr>
          <a:xfrm>
            <a:off x="3749877" y="4055000"/>
            <a:ext cx="2019300" cy="7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AU" sz="4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dislike 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20"/>
          <p:cNvSpPr txBox="1"/>
          <p:nvPr/>
        </p:nvSpPr>
        <p:spPr>
          <a:xfrm>
            <a:off x="275094" y="5236640"/>
            <a:ext cx="3474785" cy="4038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AU" sz="4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disrupt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20"/>
          <p:cNvSpPr txBox="1"/>
          <p:nvPr/>
        </p:nvSpPr>
        <p:spPr>
          <a:xfrm>
            <a:off x="6599799" y="5781740"/>
            <a:ext cx="27105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AU" sz="3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disappear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350" name="Google Shape;35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1091" y="104843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0"/>
          <p:cNvSpPr txBox="1"/>
          <p:nvPr/>
        </p:nvSpPr>
        <p:spPr>
          <a:xfrm>
            <a:off x="3127578" y="6556420"/>
            <a:ext cx="1093924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AU" sz="15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 words &amp; sentences frequently to review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352" name="Google Shape;352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90" y="813278"/>
            <a:ext cx="674078" cy="674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AU" sz="6000"/>
              <a:t>Let's make new words!:</a:t>
            </a:r>
            <a:endParaRPr/>
          </a:p>
        </p:txBody>
      </p:sp>
      <p:sp>
        <p:nvSpPr>
          <p:cNvPr id="358" name="Google Shape;358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dis + close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dis + trust🡪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dis + cover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dis + appear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dis + count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con&#10;&#10;Description automatically generated" id="359" name="Google Shape;35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0361" y="747040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360" name="Google Shape;36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7080" y="59152"/>
            <a:ext cx="674079" cy="67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2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mis-</a:t>
            </a:r>
            <a:endParaRPr/>
          </a:p>
        </p:txBody>
      </p:sp>
      <p:sp>
        <p:nvSpPr>
          <p:cNvPr id="366" name="Google Shape;366;p22"/>
          <p:cNvSpPr txBox="1"/>
          <p:nvPr/>
        </p:nvSpPr>
        <p:spPr>
          <a:xfrm>
            <a:off x="3186489" y="2367992"/>
            <a:ext cx="6050280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wrong</a:t>
            </a: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or bad</a:t>
            </a:r>
            <a:endParaRPr b="0" i="0" sz="6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22"/>
          <p:cNvSpPr txBox="1"/>
          <p:nvPr/>
        </p:nvSpPr>
        <p:spPr>
          <a:xfrm>
            <a:off x="802434" y="3405675"/>
            <a:ext cx="3245584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misadventure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misspell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misbehave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mismatch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mischief</a:t>
            </a:r>
            <a:endParaRPr/>
          </a:p>
        </p:txBody>
      </p:sp>
      <p:sp>
        <p:nvSpPr>
          <p:cNvPr id="368" name="Google Shape;368;p22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mistook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misdirect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misstep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misfortune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mishap</a:t>
            </a:r>
            <a:endParaRPr/>
          </a:p>
        </p:txBody>
      </p:sp>
      <p:sp>
        <p:nvSpPr>
          <p:cNvPr id="369" name="Google Shape;369;p22"/>
          <p:cNvSpPr txBox="1"/>
          <p:nvPr/>
        </p:nvSpPr>
        <p:spPr>
          <a:xfrm>
            <a:off x="8597200" y="3405674"/>
            <a:ext cx="3176984" cy="3693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mislead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misplace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mistreat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misunderstand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mistake</a:t>
            </a:r>
            <a:endParaRPr/>
          </a:p>
        </p:txBody>
      </p:sp>
      <p:pic>
        <p:nvPicPr>
          <p:cNvPr descr="Icon&#10;&#10;Description automatically generated" id="370" name="Google Shape;37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22"/>
          <p:cNvSpPr txBox="1"/>
          <p:nvPr/>
        </p:nvSpPr>
        <p:spPr>
          <a:xfrm>
            <a:off x="10114265" y="778281"/>
            <a:ext cx="1170020" cy="235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Quattrocento Sans"/>
              <a:buNone/>
            </a:pPr>
            <a:r>
              <a:rPr b="1" lang="en-AU" sz="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Read with me</a:t>
            </a:r>
            <a:endParaRPr b="1" sz="10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air of colorful socks with a cartoon character on them&#10;&#10;Description automatically generated" id="376" name="Google Shape;37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2677" y="422033"/>
            <a:ext cx="3165232" cy="422031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3"/>
          <p:cNvSpPr txBox="1"/>
          <p:nvPr/>
        </p:nvSpPr>
        <p:spPr>
          <a:xfrm>
            <a:off x="3615398" y="4754880"/>
            <a:ext cx="6062002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person grabbed socks out of her drawer and put them on. The socks “mismatch”.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turn: Has this happened to you with socks? shoes? mittens?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the word “mismatch” in a sentence.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AU"/>
              <a:t>Let's talk it out!</a:t>
            </a:r>
            <a:endParaRPr b="1"/>
          </a:p>
        </p:txBody>
      </p:sp>
      <p:sp>
        <p:nvSpPr>
          <p:cNvPr id="383" name="Google Shape;383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Say the “mis-”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Have students say the “mis-”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Discuss the word meaning (wrong, bad).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Do you ever “misunderstood” directions that an adult gives you? What can you do to ensure you understand?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Have you “misjudged” the weather and wore the wrong kind of clothes to school?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Sometimes names are hard to say, and they can be “mispronounced”. If someone “mispronounces” your name, what do you do??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5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mis-</a:t>
            </a:r>
            <a:endParaRPr/>
          </a:p>
        </p:txBody>
      </p:sp>
      <p:sp>
        <p:nvSpPr>
          <p:cNvPr id="389" name="Google Shape;389;p25"/>
          <p:cNvSpPr txBox="1"/>
          <p:nvPr/>
        </p:nvSpPr>
        <p:spPr>
          <a:xfrm>
            <a:off x="3186489" y="2367992"/>
            <a:ext cx="6050280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wrong, bad</a:t>
            </a:r>
            <a:endParaRPr/>
          </a:p>
        </p:txBody>
      </p:sp>
      <p:sp>
        <p:nvSpPr>
          <p:cNvPr id="390" name="Google Shape;390;p25"/>
          <p:cNvSpPr txBox="1"/>
          <p:nvPr/>
        </p:nvSpPr>
        <p:spPr>
          <a:xfrm>
            <a:off x="802434" y="3405675"/>
            <a:ext cx="324558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mis</a:t>
            </a: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place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25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mis</a:t>
            </a: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step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25"/>
          <p:cNvSpPr txBox="1"/>
          <p:nvPr/>
        </p:nvSpPr>
        <p:spPr>
          <a:xfrm>
            <a:off x="8597200" y="3405674"/>
            <a:ext cx="3176984" cy="3693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mis</a:t>
            </a: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take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393" name="Google Shape;39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5"/>
          <p:cNvSpPr txBox="1"/>
          <p:nvPr/>
        </p:nvSpPr>
        <p:spPr>
          <a:xfrm>
            <a:off x="260459" y="4222979"/>
            <a:ext cx="11692932" cy="2675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Sometimes if I go to fast doing math, I will make a ________. </a:t>
            </a:r>
            <a:endParaRPr sz="2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went to </a:t>
            </a: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step 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over a puddle and accidently  _________ . I fell into the puddle!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can’t remember where I placed </a:t>
            </a:r>
            <a:r>
              <a:rPr lang="en-AU" sz="2800"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homework. I must have 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 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it.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25"/>
          <p:cNvSpPr txBox="1"/>
          <p:nvPr/>
        </p:nvSpPr>
        <p:spPr>
          <a:xfrm>
            <a:off x="8918916" y="3994391"/>
            <a:ext cx="1871004" cy="6437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AU" sz="3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mistake</a:t>
            </a:r>
            <a:endParaRPr b="0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25"/>
          <p:cNvSpPr txBox="1"/>
          <p:nvPr/>
        </p:nvSpPr>
        <p:spPr>
          <a:xfrm>
            <a:off x="7953157" y="4701434"/>
            <a:ext cx="3554215" cy="917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A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misstepped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25"/>
          <p:cNvSpPr txBox="1"/>
          <p:nvPr/>
        </p:nvSpPr>
        <p:spPr>
          <a:xfrm flipH="1">
            <a:off x="260458" y="5913624"/>
            <a:ext cx="10775853" cy="411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A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misplaced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398" name="Google Shape;39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1091" y="104843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5"/>
          <p:cNvSpPr txBox="1"/>
          <p:nvPr/>
        </p:nvSpPr>
        <p:spPr>
          <a:xfrm>
            <a:off x="3127578" y="6556420"/>
            <a:ext cx="1093924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AU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 words &amp; sentences frequently</a:t>
            </a:r>
            <a:r>
              <a:rPr b="0" i="0" lang="en-AU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0" i="0" lang="en-AU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review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400" name="Google Shape;400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90" y="813278"/>
            <a:ext cx="674078" cy="674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AU" sz="6000"/>
              <a:t>Let's make new words!:</a:t>
            </a:r>
            <a:endParaRPr/>
          </a:p>
        </p:txBody>
      </p:sp>
      <p:sp>
        <p:nvSpPr>
          <p:cNvPr id="406" name="Google Shape;406;p2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mis + spell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mis + lead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mis + take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mis + treat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mis + place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con&#10;&#10;Description automatically generated" id="407" name="Google Shape;40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0361" y="747040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408" name="Google Shape;408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7080" y="59152"/>
            <a:ext cx="674079" cy="67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7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</a:t>
            </a:r>
            <a:endParaRPr/>
          </a:p>
        </p:txBody>
      </p:sp>
      <p:sp>
        <p:nvSpPr>
          <p:cNvPr id="414" name="Google Shape;414;p27"/>
          <p:cNvSpPr txBox="1"/>
          <p:nvPr/>
        </p:nvSpPr>
        <p:spPr>
          <a:xfrm>
            <a:off x="3186489" y="2367992"/>
            <a:ext cx="6050280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before</a:t>
            </a:r>
            <a:endParaRPr/>
          </a:p>
        </p:txBody>
      </p:sp>
      <p:sp>
        <p:nvSpPr>
          <p:cNvPr id="415" name="Google Shape;415;p27"/>
          <p:cNvSpPr txBox="1"/>
          <p:nvPr/>
        </p:nvSpPr>
        <p:spPr>
          <a:xfrm>
            <a:off x="6658703" y="3405674"/>
            <a:ext cx="6573057" cy="27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27"/>
          <p:cNvSpPr txBox="1"/>
          <p:nvPr/>
        </p:nvSpPr>
        <p:spPr>
          <a:xfrm>
            <a:off x="1399939" y="3449543"/>
            <a:ext cx="3143891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preview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previous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prevent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preheat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precaution</a:t>
            </a:r>
            <a:endParaRPr/>
          </a:p>
        </p:txBody>
      </p:sp>
      <p:sp>
        <p:nvSpPr>
          <p:cNvPr id="417" name="Google Shape;417;p27"/>
          <p:cNvSpPr txBox="1"/>
          <p:nvPr/>
        </p:nvSpPr>
        <p:spPr>
          <a:xfrm>
            <a:off x="5086757" y="3449543"/>
            <a:ext cx="3143891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pretend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prescription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prepackage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prefer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prefix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27"/>
          <p:cNvSpPr txBox="1"/>
          <p:nvPr/>
        </p:nvSpPr>
        <p:spPr>
          <a:xfrm>
            <a:off x="8408962" y="3405674"/>
            <a:ext cx="3143891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precook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prerecord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prearrange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preschool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prehistoric</a:t>
            </a:r>
            <a:endParaRPr/>
          </a:p>
        </p:txBody>
      </p:sp>
      <p:pic>
        <p:nvPicPr>
          <p:cNvPr descr="Icon&#10;&#10;Description automatically generated" id="419" name="Google Shape;41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27"/>
          <p:cNvSpPr txBox="1"/>
          <p:nvPr/>
        </p:nvSpPr>
        <p:spPr>
          <a:xfrm>
            <a:off x="10114265" y="778281"/>
            <a:ext cx="1170020" cy="235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Quattrocento Sans"/>
              <a:buNone/>
            </a:pPr>
            <a:r>
              <a:rPr b="1" lang="en-AU" sz="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Read with me</a:t>
            </a:r>
            <a:endParaRPr b="1" sz="10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8"/>
          <p:cNvSpPr txBox="1"/>
          <p:nvPr/>
        </p:nvSpPr>
        <p:spPr>
          <a:xfrm>
            <a:off x="3573193" y="5387926"/>
            <a:ext cx="6893169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do you think will happen next?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turn: Share your thinking and use the word “predict”.</a:t>
            </a:r>
            <a:endParaRPr/>
          </a:p>
        </p:txBody>
      </p:sp>
      <p:pic>
        <p:nvPicPr>
          <p:cNvPr descr="A group of kids playing football&#10;&#10;Description automatically generated" id="426" name="Google Shape;42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07766" y="112541"/>
            <a:ext cx="4234376" cy="5416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AU"/>
              <a:t>Let's talk it out!</a:t>
            </a:r>
            <a:endParaRPr b="1"/>
          </a:p>
        </p:txBody>
      </p:sp>
      <p:sp>
        <p:nvSpPr>
          <p:cNvPr id="432" name="Google Shape;432;p2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Say the “pre-”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Have students say the “pre-”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Discuss the word meaning (before, earlier).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Young children often go to “preschool”. What is it? Did you?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When would you “preorder” something?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What does “preheat” your oven mean?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"/>
          <p:cNvSpPr txBox="1"/>
          <p:nvPr/>
        </p:nvSpPr>
        <p:spPr>
          <a:xfrm>
            <a:off x="2464182" y="5219114"/>
            <a:ext cx="6609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AU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wrestler is “unhappy”. Why do you think she is “unhappy”</a:t>
            </a: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turn: Use the word “unhappy” in a sentence. What do you think happens next?</a:t>
            </a:r>
            <a:endParaRPr/>
          </a:p>
        </p:txBody>
      </p:sp>
      <p:pic>
        <p:nvPicPr>
          <p:cNvPr descr="A group of people in a wrestling ring&#10;&#10;Description automatically generated" id="182" name="Google Shape;18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4182" y="315447"/>
            <a:ext cx="6432082" cy="4652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0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</a:t>
            </a:r>
            <a:endParaRPr/>
          </a:p>
        </p:txBody>
      </p:sp>
      <p:sp>
        <p:nvSpPr>
          <p:cNvPr id="438" name="Google Shape;438;p30"/>
          <p:cNvSpPr txBox="1"/>
          <p:nvPr/>
        </p:nvSpPr>
        <p:spPr>
          <a:xfrm>
            <a:off x="3186489" y="2367992"/>
            <a:ext cx="6050280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</a:t>
            </a:r>
            <a:r>
              <a:rPr lang="en-AU" sz="6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before or earlier</a:t>
            </a:r>
            <a:endParaRPr b="0" i="0" sz="6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30"/>
          <p:cNvSpPr txBox="1"/>
          <p:nvPr/>
        </p:nvSpPr>
        <p:spPr>
          <a:xfrm>
            <a:off x="786922" y="3284623"/>
            <a:ext cx="3261096" cy="623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</a:t>
            </a: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name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30"/>
          <p:cNvSpPr txBox="1"/>
          <p:nvPr/>
        </p:nvSpPr>
        <p:spPr>
          <a:xfrm>
            <a:off x="4557932" y="3342343"/>
            <a:ext cx="3395225" cy="2507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</a:t>
            </a: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30"/>
          <p:cNvSpPr txBox="1"/>
          <p:nvPr/>
        </p:nvSpPr>
        <p:spPr>
          <a:xfrm>
            <a:off x="8597200" y="3405674"/>
            <a:ext cx="3176984" cy="3693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</a:t>
            </a: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view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442" name="Google Shape;44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30"/>
          <p:cNvSpPr txBox="1"/>
          <p:nvPr/>
        </p:nvSpPr>
        <p:spPr>
          <a:xfrm>
            <a:off x="275094" y="4279366"/>
            <a:ext cx="11699192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I view (watch) some of a movie to see if I like it, I _______  it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-A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know I am getting a puppy tomorrow and I have _________ </a:t>
            </a: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him Fred.</a:t>
            </a:r>
            <a:endParaRPr sz="2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Mom told </a:t>
            </a:r>
            <a:r>
              <a:rPr lang="en-AU" sz="2800"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to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  my suitcase the night before the trip.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30"/>
          <p:cNvSpPr txBox="1"/>
          <p:nvPr/>
        </p:nvSpPr>
        <p:spPr>
          <a:xfrm flipH="1">
            <a:off x="9762978" y="4182245"/>
            <a:ext cx="2062191" cy="5022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preview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30"/>
          <p:cNvSpPr txBox="1"/>
          <p:nvPr/>
        </p:nvSpPr>
        <p:spPr>
          <a:xfrm>
            <a:off x="8918918" y="4781663"/>
            <a:ext cx="2165438" cy="7892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A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i="0" lang="en-AU" sz="2800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renamed</a:t>
            </a:r>
            <a:r>
              <a:rPr b="0" i="0" lang="en-A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446" name="Google Shape;446;p30"/>
          <p:cNvSpPr txBox="1"/>
          <p:nvPr/>
        </p:nvSpPr>
        <p:spPr>
          <a:xfrm flipH="1" rot="10800000">
            <a:off x="4321817" y="6142831"/>
            <a:ext cx="3176985" cy="788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447" name="Google Shape;447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1091" y="104843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30"/>
          <p:cNvSpPr txBox="1"/>
          <p:nvPr/>
        </p:nvSpPr>
        <p:spPr>
          <a:xfrm>
            <a:off x="3127578" y="6556420"/>
            <a:ext cx="1093924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AU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 words &amp; sentences frequently</a:t>
            </a:r>
            <a:r>
              <a:rPr b="0" i="0" lang="en-AU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0" i="0" lang="en-AU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review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449" name="Google Shape;449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90" y="813278"/>
            <a:ext cx="674078" cy="674078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30"/>
          <p:cNvSpPr txBox="1"/>
          <p:nvPr/>
        </p:nvSpPr>
        <p:spPr>
          <a:xfrm>
            <a:off x="3127578" y="5619397"/>
            <a:ext cx="1767979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A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i="0" lang="en-AU" sz="2800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repack</a:t>
            </a:r>
            <a:r>
              <a:rPr b="0" i="0" lang="en-A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AU" sz="6000"/>
              <a:t>Let's make new words!:</a:t>
            </a:r>
            <a:endParaRPr/>
          </a:p>
        </p:txBody>
      </p:sp>
      <p:sp>
        <p:nvSpPr>
          <p:cNvPr id="456" name="Google Shape;456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pre + view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pre + vent🡪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pre + tend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pre + cede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pre + historic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con&#10;&#10;Description automatically generated" id="457" name="Google Shape;45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0361" y="747040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458" name="Google Shape;458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7080" y="59152"/>
            <a:ext cx="674079" cy="67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2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de-</a:t>
            </a:r>
            <a:endParaRPr/>
          </a:p>
        </p:txBody>
      </p:sp>
      <p:sp>
        <p:nvSpPr>
          <p:cNvPr id="465" name="Google Shape;465;p32"/>
          <p:cNvSpPr txBox="1"/>
          <p:nvPr/>
        </p:nvSpPr>
        <p:spPr>
          <a:xfrm>
            <a:off x="2574388" y="2367992"/>
            <a:ext cx="7666891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from, away from</a:t>
            </a:r>
            <a:endParaRPr/>
          </a:p>
        </p:txBody>
      </p:sp>
      <p:sp>
        <p:nvSpPr>
          <p:cNvPr id="466" name="Google Shape;466;p32"/>
          <p:cNvSpPr txBox="1"/>
          <p:nvPr/>
        </p:nvSpPr>
        <p:spPr>
          <a:xfrm>
            <a:off x="6658703" y="3405674"/>
            <a:ext cx="6573057" cy="27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32"/>
          <p:cNvSpPr txBox="1"/>
          <p:nvPr/>
        </p:nvSpPr>
        <p:spPr>
          <a:xfrm>
            <a:off x="1399939" y="3449543"/>
            <a:ext cx="3143891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descend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deactivate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deceive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defeat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derail</a:t>
            </a:r>
            <a:endParaRPr/>
          </a:p>
        </p:txBody>
      </p:sp>
      <p:sp>
        <p:nvSpPr>
          <p:cNvPr id="468" name="Google Shape;468;p32"/>
          <p:cNvSpPr txBox="1"/>
          <p:nvPr/>
        </p:nvSpPr>
        <p:spPr>
          <a:xfrm>
            <a:off x="5086757" y="3449543"/>
            <a:ext cx="3143891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defect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delight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deserve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deliver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destroy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32"/>
          <p:cNvSpPr txBox="1"/>
          <p:nvPr/>
        </p:nvSpPr>
        <p:spPr>
          <a:xfrm>
            <a:off x="8408962" y="3405674"/>
            <a:ext cx="3143891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deform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debug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defrost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debrief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decode</a:t>
            </a:r>
            <a:endParaRPr/>
          </a:p>
        </p:txBody>
      </p:sp>
      <p:pic>
        <p:nvPicPr>
          <p:cNvPr descr="Icon&#10;&#10;Description automatically generated" id="470" name="Google Shape;47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32"/>
          <p:cNvSpPr txBox="1"/>
          <p:nvPr/>
        </p:nvSpPr>
        <p:spPr>
          <a:xfrm>
            <a:off x="10114265" y="778281"/>
            <a:ext cx="1170020" cy="235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Quattrocento Sans"/>
              <a:buNone/>
            </a:pPr>
            <a:r>
              <a:rPr b="1" lang="en-AU" sz="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Read with me</a:t>
            </a:r>
            <a:endParaRPr b="1" sz="10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3"/>
          <p:cNvSpPr txBox="1"/>
          <p:nvPr/>
        </p:nvSpPr>
        <p:spPr>
          <a:xfrm>
            <a:off x="337624" y="4937760"/>
            <a:ext cx="11465169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dog is sitting in the middle of the staircase. He has to descend if he wants to get to the beach!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turn: Use the word “descend” in a sentence to describe the picture, what workers do to get into a hole, and what an airplane does as it gets lower.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7" name="Google Shape;477;p33"/>
          <p:cNvPicPr preferRelativeResize="0"/>
          <p:nvPr/>
        </p:nvPicPr>
        <p:blipFill rotWithShape="1">
          <a:blip r:embed="rId3">
            <a:alphaModFix/>
          </a:blip>
          <a:srcRect b="5733" l="0" r="801" t="0"/>
          <a:stretch/>
        </p:blipFill>
        <p:spPr>
          <a:xfrm>
            <a:off x="3574367" y="0"/>
            <a:ext cx="4641166" cy="5011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AU"/>
              <a:t>Let's talk it out!</a:t>
            </a:r>
            <a:endParaRPr b="1"/>
          </a:p>
        </p:txBody>
      </p:sp>
      <p:sp>
        <p:nvSpPr>
          <p:cNvPr id="483" name="Google Shape;483;p3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Say the “de-”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Have students say the “pre-”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Discuss the word meaning (from, away from).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When would you “defrost” something?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Everyday, we learn how to “decode” words. What are some big words you can “decode” or read?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When have you been “delighted”?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5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de-</a:t>
            </a:r>
            <a:endParaRPr/>
          </a:p>
        </p:txBody>
      </p:sp>
      <p:sp>
        <p:nvSpPr>
          <p:cNvPr id="489" name="Google Shape;489;p35"/>
          <p:cNvSpPr txBox="1"/>
          <p:nvPr/>
        </p:nvSpPr>
        <p:spPr>
          <a:xfrm>
            <a:off x="2011680" y="2367992"/>
            <a:ext cx="7891975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</a:t>
            </a:r>
            <a:r>
              <a:rPr lang="en-AU" sz="6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down</a:t>
            </a: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away from</a:t>
            </a:r>
            <a:endParaRPr/>
          </a:p>
        </p:txBody>
      </p:sp>
      <p:sp>
        <p:nvSpPr>
          <p:cNvPr id="490" name="Google Shape;490;p35"/>
          <p:cNvSpPr txBox="1"/>
          <p:nvPr/>
        </p:nvSpPr>
        <p:spPr>
          <a:xfrm>
            <a:off x="786922" y="3284623"/>
            <a:ext cx="3261096" cy="623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</a:t>
            </a: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plane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35"/>
          <p:cNvSpPr txBox="1"/>
          <p:nvPr/>
        </p:nvSpPr>
        <p:spPr>
          <a:xfrm>
            <a:off x="4557932" y="3342343"/>
            <a:ext cx="3395225" cy="2507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</a:t>
            </a:r>
            <a:r>
              <a:rPr lang="en-AU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throne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35"/>
          <p:cNvSpPr txBox="1"/>
          <p:nvPr/>
        </p:nvSpPr>
        <p:spPr>
          <a:xfrm>
            <a:off x="8597200" y="3405674"/>
            <a:ext cx="3176984" cy="3693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</a:t>
            </a: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cide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493" name="Google Shape;493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35"/>
          <p:cNvSpPr txBox="1"/>
          <p:nvPr/>
        </p:nvSpPr>
        <p:spPr>
          <a:xfrm>
            <a:off x="405948" y="4182600"/>
            <a:ext cx="11699192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playing chess, the goal is to __________   the king.</a:t>
            </a:r>
            <a:endParaRPr sz="2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teacher will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   where the class field trip will be.</a:t>
            </a: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are to _________  in Toronto and then take a train to Ottawa.</a:t>
            </a:r>
            <a:endParaRPr b="0" i="0" sz="28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35"/>
          <p:cNvSpPr txBox="1"/>
          <p:nvPr/>
        </p:nvSpPr>
        <p:spPr>
          <a:xfrm flipH="1">
            <a:off x="6316392" y="4182599"/>
            <a:ext cx="1949847" cy="4958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A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dethrone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35"/>
          <p:cNvSpPr txBox="1"/>
          <p:nvPr/>
        </p:nvSpPr>
        <p:spPr>
          <a:xfrm>
            <a:off x="3263705" y="4614097"/>
            <a:ext cx="2208627" cy="3807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A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decide</a:t>
            </a:r>
            <a:r>
              <a:rPr b="0" i="0" lang="en-A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descr="Icon&#10;&#10;Description automatically generated" id="497" name="Google Shape;497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1091" y="104843"/>
            <a:ext cx="674079" cy="6740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498" name="Google Shape;498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90" y="813278"/>
            <a:ext cx="674078" cy="674078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35"/>
          <p:cNvSpPr txBox="1"/>
          <p:nvPr/>
        </p:nvSpPr>
        <p:spPr>
          <a:xfrm>
            <a:off x="2124221" y="5220284"/>
            <a:ext cx="1789667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A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deplane</a:t>
            </a:r>
            <a:r>
              <a:rPr b="0" i="0" lang="en-AU" sz="2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0" i="0" lang="en-A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AU" sz="6000"/>
              <a:t>Let's make new words!!</a:t>
            </a:r>
            <a:endParaRPr/>
          </a:p>
        </p:txBody>
      </p:sp>
      <p:sp>
        <p:nvSpPr>
          <p:cNvPr id="505" name="Google Shape;505;p3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de + scend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de + flect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de + lete 🡪</a:t>
            </a:r>
            <a:endParaRPr/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de + crease 🡪</a:t>
            </a:r>
            <a:endParaRPr/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de + activate🡪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con&#10;&#10;Description automatically generated" id="506" name="Google Shape;50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97081" y="868168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507" name="Google Shape;507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7080" y="59152"/>
            <a:ext cx="674079" cy="67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050"/>
        </a:solidFill>
      </p:bgPr>
    </p:bg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7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a-</a:t>
            </a:r>
            <a:endParaRPr/>
          </a:p>
        </p:txBody>
      </p:sp>
      <p:sp>
        <p:nvSpPr>
          <p:cNvPr id="513" name="Google Shape;513;p37"/>
          <p:cNvSpPr txBox="1"/>
          <p:nvPr/>
        </p:nvSpPr>
        <p:spPr>
          <a:xfrm>
            <a:off x="3186489" y="2367992"/>
            <a:ext cx="6050280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on, in, at</a:t>
            </a:r>
            <a:endParaRPr/>
          </a:p>
        </p:txBody>
      </p:sp>
      <p:sp>
        <p:nvSpPr>
          <p:cNvPr id="514" name="Google Shape;514;p37"/>
          <p:cNvSpPr txBox="1"/>
          <p:nvPr/>
        </p:nvSpPr>
        <p:spPr>
          <a:xfrm>
            <a:off x="6658703" y="3405674"/>
            <a:ext cx="6573057" cy="27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37"/>
          <p:cNvSpPr txBox="1"/>
          <p:nvPr/>
        </p:nvSpPr>
        <p:spPr>
          <a:xfrm>
            <a:off x="1399939" y="3449543"/>
            <a:ext cx="3143891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across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away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aboard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awake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</a:t>
            </a:r>
            <a:endParaRPr/>
          </a:p>
        </p:txBody>
      </p:sp>
      <p:sp>
        <p:nvSpPr>
          <p:cNvPr id="516" name="Google Shape;516;p37"/>
          <p:cNvSpPr txBox="1"/>
          <p:nvPr/>
        </p:nvSpPr>
        <p:spPr>
          <a:xfrm>
            <a:off x="5086757" y="3449543"/>
            <a:ext cx="3143891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asleep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above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ashore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abuzz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around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37"/>
          <p:cNvSpPr txBox="1"/>
          <p:nvPr/>
        </p:nvSpPr>
        <p:spPr>
          <a:xfrm>
            <a:off x="8408962" y="3405674"/>
            <a:ext cx="3143891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aloud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aside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alive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alone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along</a:t>
            </a:r>
            <a:endParaRPr/>
          </a:p>
        </p:txBody>
      </p:sp>
      <p:pic>
        <p:nvPicPr>
          <p:cNvPr descr="Icon&#10;&#10;Description automatically generated" id="518" name="Google Shape;51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37"/>
          <p:cNvSpPr txBox="1"/>
          <p:nvPr/>
        </p:nvSpPr>
        <p:spPr>
          <a:xfrm>
            <a:off x="10114265" y="778281"/>
            <a:ext cx="1170020" cy="235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Quattrocento Sans"/>
              <a:buNone/>
            </a:pPr>
            <a:r>
              <a:rPr b="1" i="0" lang="en-AU" sz="8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Read with me</a:t>
            </a:r>
            <a:endParaRPr b="1" i="0" sz="10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050"/>
        </a:solidFill>
      </p:bgPr>
    </p:bg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5800" y="323850"/>
            <a:ext cx="3714750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38"/>
          <p:cNvSpPr txBox="1"/>
          <p:nvPr/>
        </p:nvSpPr>
        <p:spPr>
          <a:xfrm>
            <a:off x="3448050" y="4991100"/>
            <a:ext cx="687705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at the beautiful lake. The boats are “ashore”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turn: What do you think is “across” the lake. Use “across” in a sentence. How would you get there?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AU"/>
              <a:t>Let's talk it out!</a:t>
            </a:r>
            <a:endParaRPr b="1"/>
          </a:p>
        </p:txBody>
      </p:sp>
      <p:sp>
        <p:nvSpPr>
          <p:cNvPr id="531" name="Google Shape;531;p3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Say the “a-”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Have students say the “a-”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Discuss the word meaning (on, in, at).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Have you been “alone” before? Why?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Can you use “aboard” and “ashore” in the same sentence?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Look up! Name two things that are “above” your head.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AU"/>
              <a:t>Let's talk it out!</a:t>
            </a:r>
            <a:endParaRPr b="1"/>
          </a:p>
        </p:txBody>
      </p:sp>
      <p:sp>
        <p:nvSpPr>
          <p:cNvPr id="188" name="Google Shape;188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Say the “un-”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Have students say the “un-”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Discuss the word meaning (not, undo, reverse).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When have you been “unhappy” about something?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When would you “unlace” something?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When would you “unload” something?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0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a-</a:t>
            </a:r>
            <a:endParaRPr/>
          </a:p>
        </p:txBody>
      </p:sp>
      <p:sp>
        <p:nvSpPr>
          <p:cNvPr id="537" name="Google Shape;537;p40"/>
          <p:cNvSpPr txBox="1"/>
          <p:nvPr/>
        </p:nvSpPr>
        <p:spPr>
          <a:xfrm>
            <a:off x="3186489" y="2367992"/>
            <a:ext cx="6050280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</a:t>
            </a:r>
            <a:r>
              <a:rPr lang="en-AU" sz="6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on, in, at </a:t>
            </a:r>
            <a:endParaRPr b="0" i="0" sz="6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40"/>
          <p:cNvSpPr txBox="1"/>
          <p:nvPr/>
        </p:nvSpPr>
        <p:spPr>
          <a:xfrm>
            <a:off x="786922" y="3284623"/>
            <a:ext cx="3261096" cy="623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loud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40"/>
          <p:cNvSpPr txBox="1"/>
          <p:nvPr/>
        </p:nvSpPr>
        <p:spPr>
          <a:xfrm>
            <a:off x="4557932" y="3342343"/>
            <a:ext cx="3395225" cy="2507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cross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540" name="Google Shape;540;p40"/>
          <p:cNvSpPr txBox="1"/>
          <p:nvPr/>
        </p:nvSpPr>
        <p:spPr>
          <a:xfrm>
            <a:off x="8597200" y="3405674"/>
            <a:ext cx="3176984" cy="3693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0" i="0" lang="en-A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wake</a:t>
            </a:r>
            <a:endParaRPr/>
          </a:p>
        </p:txBody>
      </p:sp>
      <p:pic>
        <p:nvPicPr>
          <p:cNvPr descr="Icon&#10;&#10;Description automatically generated" id="541" name="Google Shape;54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40"/>
          <p:cNvSpPr txBox="1"/>
          <p:nvPr/>
        </p:nvSpPr>
        <p:spPr>
          <a:xfrm>
            <a:off x="492808" y="4222979"/>
            <a:ext cx="11699192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 was lying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_________, tossing and turning in bed.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laughed ___________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at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her funny joke.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are living __________ the street from the park.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40"/>
          <p:cNvSpPr txBox="1"/>
          <p:nvPr/>
        </p:nvSpPr>
        <p:spPr>
          <a:xfrm flipH="1">
            <a:off x="2971843" y="4146769"/>
            <a:ext cx="52944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awake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40"/>
          <p:cNvSpPr txBox="1"/>
          <p:nvPr/>
        </p:nvSpPr>
        <p:spPr>
          <a:xfrm flipH="1">
            <a:off x="2683110" y="4689692"/>
            <a:ext cx="1561736" cy="5656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A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aloud</a:t>
            </a:r>
            <a:r>
              <a:rPr b="0" i="0" lang="en-A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descr="Icon&#10;&#10;Description automatically generated" id="545" name="Google Shape;54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1091" y="104843"/>
            <a:ext cx="674079" cy="6740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546" name="Google Shape;546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90" y="813278"/>
            <a:ext cx="674078" cy="674078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40"/>
          <p:cNvSpPr txBox="1"/>
          <p:nvPr/>
        </p:nvSpPr>
        <p:spPr>
          <a:xfrm>
            <a:off x="2971885" y="5209072"/>
            <a:ext cx="2308410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across  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050"/>
        </a:solidFill>
      </p:bgPr>
    </p:bg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AU" sz="6000"/>
              <a:t>Let's make new words!:</a:t>
            </a:r>
            <a:endParaRPr/>
          </a:p>
        </p:txBody>
      </p:sp>
      <p:sp>
        <p:nvSpPr>
          <p:cNvPr id="553" name="Google Shape;553;p4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a + way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a + glow🡪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a + new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a + long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a + round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con&#10;&#10;Description automatically generated" id="554" name="Google Shape;55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0361" y="747040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555" name="Google Shape;555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7080" y="59152"/>
            <a:ext cx="674079" cy="67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050"/>
        </a:solidFill>
      </p:bgPr>
    </p:bg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2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uni-</a:t>
            </a:r>
            <a:endParaRPr/>
          </a:p>
        </p:txBody>
      </p:sp>
      <p:sp>
        <p:nvSpPr>
          <p:cNvPr id="561" name="Google Shape;561;p42"/>
          <p:cNvSpPr txBox="1"/>
          <p:nvPr/>
        </p:nvSpPr>
        <p:spPr>
          <a:xfrm>
            <a:off x="1905000" y="2367992"/>
            <a:ext cx="8020050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one, single</a:t>
            </a:r>
            <a:endParaRPr/>
          </a:p>
        </p:txBody>
      </p:sp>
      <p:sp>
        <p:nvSpPr>
          <p:cNvPr id="562" name="Google Shape;562;p42"/>
          <p:cNvSpPr txBox="1"/>
          <p:nvPr/>
        </p:nvSpPr>
        <p:spPr>
          <a:xfrm>
            <a:off x="6658703" y="3405674"/>
            <a:ext cx="6573057" cy="27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42"/>
          <p:cNvSpPr txBox="1"/>
          <p:nvPr/>
        </p:nvSpPr>
        <p:spPr>
          <a:xfrm>
            <a:off x="3314699" y="3342343"/>
            <a:ext cx="2514601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uniform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unicorn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university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unison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unit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42"/>
          <p:cNvSpPr txBox="1"/>
          <p:nvPr/>
        </p:nvSpPr>
        <p:spPr>
          <a:xfrm>
            <a:off x="6096000" y="3342343"/>
            <a:ext cx="2134648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unite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unicycle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universe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nion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unique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565" name="Google Shape;56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42"/>
          <p:cNvSpPr txBox="1"/>
          <p:nvPr/>
        </p:nvSpPr>
        <p:spPr>
          <a:xfrm>
            <a:off x="10114265" y="778281"/>
            <a:ext cx="1170020" cy="235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Quattrocento Sans"/>
              <a:buNone/>
            </a:pPr>
            <a:r>
              <a:rPr b="1" i="0" lang="en-AU" sz="8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Read with me</a:t>
            </a:r>
            <a:endParaRPr b="1" i="0" sz="10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43"/>
          <p:cNvSpPr txBox="1"/>
          <p:nvPr/>
        </p:nvSpPr>
        <p:spPr>
          <a:xfrm>
            <a:off x="3137095" y="4305300"/>
            <a:ext cx="5892605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you seen one of these things before? It is called a “unicycle”. How many wheels does it have?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turn: Use the word “unicycle” in a sentence when you answer. Do you think a “unicycle”  is easy or difficult to ride?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es Sports, Vélo, Monocycle, Selle" id="572" name="Google Shape;57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7494" y="136753"/>
            <a:ext cx="2743199" cy="4111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AU"/>
              <a:t>Let's talk it out!</a:t>
            </a:r>
            <a:endParaRPr b="1"/>
          </a:p>
        </p:txBody>
      </p:sp>
      <p:sp>
        <p:nvSpPr>
          <p:cNvPr id="578" name="Google Shape;578;p4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Say the “a-”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Have students say the “a-”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Discuss the word meaning (on, in, at).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Have you been “alone” before? Why?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Can you use “aboard” and “ashore” in the same sentence?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Look up! Name two things that are “above” your head.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45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uni-</a:t>
            </a:r>
            <a:endParaRPr/>
          </a:p>
        </p:txBody>
      </p:sp>
      <p:sp>
        <p:nvSpPr>
          <p:cNvPr id="584" name="Google Shape;584;p45"/>
          <p:cNvSpPr txBox="1"/>
          <p:nvPr/>
        </p:nvSpPr>
        <p:spPr>
          <a:xfrm>
            <a:off x="3186489" y="2367992"/>
            <a:ext cx="6050280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one, </a:t>
            </a:r>
            <a:r>
              <a:rPr lang="en-AU" sz="6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single</a:t>
            </a: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585" name="Google Shape;585;p45"/>
          <p:cNvSpPr txBox="1"/>
          <p:nvPr/>
        </p:nvSpPr>
        <p:spPr>
          <a:xfrm>
            <a:off x="786922" y="3284623"/>
            <a:ext cx="3261096" cy="623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uni</a:t>
            </a: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verse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45"/>
          <p:cNvSpPr txBox="1"/>
          <p:nvPr/>
        </p:nvSpPr>
        <p:spPr>
          <a:xfrm>
            <a:off x="4557932" y="3342343"/>
            <a:ext cx="3395225" cy="2507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uni</a:t>
            </a: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son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587" name="Google Shape;587;p45"/>
          <p:cNvSpPr txBox="1"/>
          <p:nvPr/>
        </p:nvSpPr>
        <p:spPr>
          <a:xfrm>
            <a:off x="8597200" y="3405674"/>
            <a:ext cx="3176984" cy="3693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uni</a:t>
            </a: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corn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588" name="Google Shape;58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45"/>
          <p:cNvSpPr txBox="1"/>
          <p:nvPr/>
        </p:nvSpPr>
        <p:spPr>
          <a:xfrm>
            <a:off x="492808" y="4222979"/>
            <a:ext cx="11699192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 had a dream that she was a princess flying on a  _________ towards a land made out of candy.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think Canada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is the best place to live in the whole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___________   .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choir was singing all together in  ________.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45"/>
          <p:cNvSpPr txBox="1"/>
          <p:nvPr/>
        </p:nvSpPr>
        <p:spPr>
          <a:xfrm flipH="1">
            <a:off x="9714467" y="4222979"/>
            <a:ext cx="2172799" cy="1235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unicorn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45"/>
          <p:cNvSpPr txBox="1"/>
          <p:nvPr/>
        </p:nvSpPr>
        <p:spPr>
          <a:xfrm flipH="1">
            <a:off x="2683110" y="4689692"/>
            <a:ext cx="1561736" cy="5656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descr="Icon&#10;&#10;Description automatically generated" id="592" name="Google Shape;592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1091" y="104843"/>
            <a:ext cx="674079" cy="6740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593" name="Google Shape;593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90" y="813278"/>
            <a:ext cx="674078" cy="674078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45"/>
          <p:cNvSpPr txBox="1"/>
          <p:nvPr/>
        </p:nvSpPr>
        <p:spPr>
          <a:xfrm flipH="1">
            <a:off x="9714468" y="4965895"/>
            <a:ext cx="1806972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universe  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45"/>
          <p:cNvSpPr txBox="1"/>
          <p:nvPr/>
        </p:nvSpPr>
        <p:spPr>
          <a:xfrm>
            <a:off x="6811076" y="5509358"/>
            <a:ext cx="3176985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unison  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050"/>
        </a:solidFill>
      </p:bgPr>
    </p:bg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AU" sz="6000"/>
              <a:t>Let's make new words!:</a:t>
            </a:r>
            <a:endParaRPr/>
          </a:p>
        </p:txBody>
      </p:sp>
      <p:sp>
        <p:nvSpPr>
          <p:cNvPr id="601" name="Google Shape;601;p4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uni + cycle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uni + corn🡪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uni + verse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uni + veristy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uni + son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con&#10;&#10;Description automatically generated" id="602" name="Google Shape;602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0361" y="747040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603" name="Google Shape;603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7080" y="59152"/>
            <a:ext cx="674079" cy="67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050"/>
        </a:solidFill>
      </p:bgPr>
    </p:bg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7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bi-</a:t>
            </a:r>
            <a:endParaRPr/>
          </a:p>
        </p:txBody>
      </p:sp>
      <p:sp>
        <p:nvSpPr>
          <p:cNvPr id="609" name="Google Shape;609;p47"/>
          <p:cNvSpPr txBox="1"/>
          <p:nvPr/>
        </p:nvSpPr>
        <p:spPr>
          <a:xfrm>
            <a:off x="1905000" y="2367992"/>
            <a:ext cx="8020050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</a:t>
            </a:r>
            <a:r>
              <a:rPr lang="en-AU" sz="6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two</a:t>
            </a: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twice</a:t>
            </a:r>
            <a:endParaRPr/>
          </a:p>
        </p:txBody>
      </p:sp>
      <p:sp>
        <p:nvSpPr>
          <p:cNvPr id="610" name="Google Shape;610;p47"/>
          <p:cNvSpPr txBox="1"/>
          <p:nvPr/>
        </p:nvSpPr>
        <p:spPr>
          <a:xfrm>
            <a:off x="6658703" y="3405674"/>
            <a:ext cx="6573057" cy="27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47"/>
          <p:cNvSpPr txBox="1"/>
          <p:nvPr/>
        </p:nvSpPr>
        <p:spPr>
          <a:xfrm>
            <a:off x="4951828" y="3405674"/>
            <a:ext cx="2264898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bicycle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biceps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inocular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ilingual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bimonthly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612" name="Google Shape;61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47"/>
          <p:cNvSpPr txBox="1"/>
          <p:nvPr/>
        </p:nvSpPr>
        <p:spPr>
          <a:xfrm>
            <a:off x="10114265" y="778281"/>
            <a:ext cx="1170020" cy="235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Quattrocento Sans"/>
              <a:buNone/>
            </a:pPr>
            <a:r>
              <a:rPr b="1" i="0" lang="en-AU" sz="8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Read with me</a:t>
            </a:r>
            <a:endParaRPr b="1" i="0" sz="10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8"/>
          <p:cNvSpPr txBox="1"/>
          <p:nvPr/>
        </p:nvSpPr>
        <p:spPr>
          <a:xfrm>
            <a:off x="3052689" y="3800475"/>
            <a:ext cx="7043811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Describe this picture. How many wheels does a bicycle have?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turn:  Use the word “bicycle” in a sentence when you describe it. Can you ride a “bicycle”?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Vélo, Bicyclette, Forêt, Chemin" id="619" name="Google Shape;61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4854" y="444618"/>
            <a:ext cx="4669764" cy="3107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4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AU"/>
              <a:t>Let's talk it out!</a:t>
            </a:r>
            <a:endParaRPr b="1"/>
          </a:p>
        </p:txBody>
      </p:sp>
      <p:sp>
        <p:nvSpPr>
          <p:cNvPr id="625" name="Google Shape;625;p4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Say the “bi-”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Have students say the “bi-”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Discuss the word meaning (two).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What would you use “binoculars” for?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Do you speak another language besides English? What language? If you speak two language you are bilingual. What language would you like to learn to speak?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What is harder - riding a unicycle or a bicycle? Why?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un-</a:t>
            </a:r>
            <a:endParaRPr/>
          </a:p>
        </p:txBody>
      </p:sp>
      <p:sp>
        <p:nvSpPr>
          <p:cNvPr id="194" name="Google Shape;194;p5"/>
          <p:cNvSpPr txBox="1"/>
          <p:nvPr/>
        </p:nvSpPr>
        <p:spPr>
          <a:xfrm>
            <a:off x="2447778" y="2367992"/>
            <a:ext cx="7343335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</a:t>
            </a:r>
            <a:r>
              <a:rPr lang="en-AU" sz="6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not, undo, opposite of</a:t>
            </a:r>
            <a:endParaRPr b="0" i="0" sz="6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5"/>
          <p:cNvSpPr txBox="1"/>
          <p:nvPr/>
        </p:nvSpPr>
        <p:spPr>
          <a:xfrm>
            <a:off x="802434" y="3405675"/>
            <a:ext cx="324558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un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lock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5"/>
          <p:cNvSpPr txBox="1"/>
          <p:nvPr/>
        </p:nvSpPr>
        <p:spPr>
          <a:xfrm>
            <a:off x="4692061" y="3405674"/>
            <a:ext cx="3261096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un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pack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5"/>
          <p:cNvSpPr txBox="1"/>
          <p:nvPr/>
        </p:nvSpPr>
        <p:spPr>
          <a:xfrm>
            <a:off x="8597200" y="3405674"/>
            <a:ext cx="3176984" cy="3693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un</a:t>
            </a: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tie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198" name="Google Shape;19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5"/>
          <p:cNvSpPr txBox="1"/>
          <p:nvPr/>
        </p:nvSpPr>
        <p:spPr>
          <a:xfrm>
            <a:off x="275094" y="4279366"/>
            <a:ext cx="11699192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AU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will need to ________ the door to get in</a:t>
            </a:r>
            <a:r>
              <a:rPr b="0" i="0" lang="en-AU" sz="4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4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AU" sz="4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will _________ the ribbon.</a:t>
            </a:r>
            <a:endParaRPr sz="40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AU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Mum told </a:t>
            </a:r>
            <a:r>
              <a:rPr lang="en-AU" sz="4000"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lang="en-AU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to</a:t>
            </a:r>
            <a:r>
              <a:rPr b="0" i="0" lang="en-AU" sz="4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 my bag.</a:t>
            </a:r>
            <a:r>
              <a:rPr b="0" i="0" lang="en-AU" sz="40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5"/>
          <p:cNvSpPr txBox="1"/>
          <p:nvPr/>
        </p:nvSpPr>
        <p:spPr>
          <a:xfrm>
            <a:off x="4473208" y="4250861"/>
            <a:ext cx="324558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0" i="0" lang="en-AU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unlock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5"/>
          <p:cNvSpPr txBox="1"/>
          <p:nvPr/>
        </p:nvSpPr>
        <p:spPr>
          <a:xfrm>
            <a:off x="1869210" y="4992035"/>
            <a:ext cx="1880669" cy="454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0" i="0" lang="en-AU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untie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/>
          <p:cNvSpPr txBox="1"/>
          <p:nvPr/>
        </p:nvSpPr>
        <p:spPr>
          <a:xfrm>
            <a:off x="4253219" y="5640536"/>
            <a:ext cx="324558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b="0" i="0" lang="en-AU" sz="4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unpack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203" name="Google Shape;20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1091" y="104843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5"/>
          <p:cNvSpPr txBox="1"/>
          <p:nvPr/>
        </p:nvSpPr>
        <p:spPr>
          <a:xfrm>
            <a:off x="3127578" y="6556420"/>
            <a:ext cx="10939244" cy="5022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AU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Change words &amp; sentences frequently</a:t>
            </a:r>
            <a:r>
              <a:rPr b="0" i="0" lang="en-AU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0" i="0" lang="en-AU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review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205" name="Google Shape;20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90" y="813278"/>
            <a:ext cx="674078" cy="674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50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bi-</a:t>
            </a:r>
            <a:endParaRPr/>
          </a:p>
        </p:txBody>
      </p:sp>
      <p:sp>
        <p:nvSpPr>
          <p:cNvPr id="631" name="Google Shape;631;p50"/>
          <p:cNvSpPr txBox="1"/>
          <p:nvPr/>
        </p:nvSpPr>
        <p:spPr>
          <a:xfrm>
            <a:off x="3186489" y="2367992"/>
            <a:ext cx="6050280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b="0" i="0" lang="en-AU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meaning: </a:t>
            </a:r>
            <a:r>
              <a:rPr lang="en-AU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 </a:t>
            </a:r>
            <a:endParaRPr b="0" i="0" sz="6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50"/>
          <p:cNvSpPr txBox="1"/>
          <p:nvPr/>
        </p:nvSpPr>
        <p:spPr>
          <a:xfrm>
            <a:off x="786922" y="3284623"/>
            <a:ext cx="3261096" cy="623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bi</a:t>
            </a:r>
            <a:r>
              <a:rPr b="0" i="0" lang="en-A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noculars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50"/>
          <p:cNvSpPr txBox="1"/>
          <p:nvPr/>
        </p:nvSpPr>
        <p:spPr>
          <a:xfrm>
            <a:off x="4773593" y="3399853"/>
            <a:ext cx="3179564" cy="2450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bi</a:t>
            </a:r>
            <a:r>
              <a:rPr b="0" i="0" lang="en-A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lingual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634" name="Google Shape;634;p50"/>
          <p:cNvSpPr txBox="1"/>
          <p:nvPr/>
        </p:nvSpPr>
        <p:spPr>
          <a:xfrm>
            <a:off x="8597200" y="3405674"/>
            <a:ext cx="3176984" cy="3693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bi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ceps</a:t>
            </a:r>
            <a:endParaRPr/>
          </a:p>
        </p:txBody>
      </p:sp>
      <p:pic>
        <p:nvPicPr>
          <p:cNvPr descr="Icon&#10;&#10;Description automatically generated" id="635" name="Google Shape;635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50"/>
          <p:cNvSpPr txBox="1"/>
          <p:nvPr/>
        </p:nvSpPr>
        <p:spPr>
          <a:xfrm>
            <a:off x="780355" y="4208602"/>
            <a:ext cx="11411645" cy="2458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 couldn’t see the birds up n the tree, so she got her _________, to</a:t>
            </a:r>
            <a:r>
              <a:rPr b="0" i="0" lang="en-A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look</a:t>
            </a:r>
            <a:r>
              <a:rPr b="0" i="0" lang="en-A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A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speak English and French so I am  __________ .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A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My sister has been lifting weights everyday to make her arms stronger. You should see her big  ___________  . 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p50"/>
          <p:cNvSpPr txBox="1"/>
          <p:nvPr/>
        </p:nvSpPr>
        <p:spPr>
          <a:xfrm flipH="1">
            <a:off x="10091474" y="4155327"/>
            <a:ext cx="1953944" cy="3938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binoculars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638" name="Google Shape;638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1091" y="104843"/>
            <a:ext cx="674079" cy="6740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639" name="Google Shape;639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90" y="813278"/>
            <a:ext cx="674078" cy="674078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50"/>
          <p:cNvSpPr txBox="1"/>
          <p:nvPr/>
        </p:nvSpPr>
        <p:spPr>
          <a:xfrm flipH="1">
            <a:off x="8268999" y="5929556"/>
            <a:ext cx="2285541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biceps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50"/>
          <p:cNvSpPr txBox="1"/>
          <p:nvPr/>
        </p:nvSpPr>
        <p:spPr>
          <a:xfrm>
            <a:off x="6667497" y="5059540"/>
            <a:ext cx="3265828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bilingual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050"/>
        </a:solidFill>
      </p:bgPr>
    </p:bg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5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AU" sz="6000"/>
              <a:t>Let's make new words!:</a:t>
            </a:r>
            <a:endParaRPr/>
          </a:p>
        </p:txBody>
      </p:sp>
      <p:sp>
        <p:nvSpPr>
          <p:cNvPr id="647" name="Google Shape;647;p5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bi + weekly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bi + monthly🡪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bi + annual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bi + cuspid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bi + focals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con&#10;&#10;Description automatically generated" id="648" name="Google Shape;64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0361" y="747040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649" name="Google Shape;649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7080" y="59152"/>
            <a:ext cx="674079" cy="67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52"/>
          <p:cNvSpPr txBox="1"/>
          <p:nvPr/>
        </p:nvSpPr>
        <p:spPr>
          <a:xfrm>
            <a:off x="3392790" y="4201462"/>
            <a:ext cx="6243579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little brother rides a tricycle. It doesn’t go as fast as my bicycle, but he tries to peddle quickly to keep up.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turn: Use the word tricycle in a sentence and mention all or its parts including the number of wheels.</a:t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Jaune, Bleu, Rouge, Tricycle, Enfants" id="655" name="Google Shape;655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1192" y="349371"/>
            <a:ext cx="3533953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5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AU"/>
              <a:t>Let's talk it out!</a:t>
            </a:r>
            <a:endParaRPr b="1"/>
          </a:p>
        </p:txBody>
      </p:sp>
      <p:sp>
        <p:nvSpPr>
          <p:cNvPr id="661" name="Google Shape;661;p5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Say the “tri-”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Have students say the “tri-”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Discuss the word meaning (three).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Can you run, swim and ride a bike. Maybe you want to do a “triathlon”?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Do you play baseball? What is a hitting a “triple” mean?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My neighbours had “triplets” last week. What does this mean? How many highchairs will the family need?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4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tri-</a:t>
            </a:r>
            <a:endParaRPr/>
          </a:p>
        </p:txBody>
      </p:sp>
      <p:sp>
        <p:nvSpPr>
          <p:cNvPr id="667" name="Google Shape;667;p54"/>
          <p:cNvSpPr txBox="1"/>
          <p:nvPr/>
        </p:nvSpPr>
        <p:spPr>
          <a:xfrm>
            <a:off x="3186489" y="2367992"/>
            <a:ext cx="6050280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</a:t>
            </a:r>
            <a:r>
              <a:rPr lang="en-AU" sz="6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three</a:t>
            </a: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668" name="Google Shape;668;p54"/>
          <p:cNvSpPr txBox="1"/>
          <p:nvPr/>
        </p:nvSpPr>
        <p:spPr>
          <a:xfrm>
            <a:off x="786922" y="3284623"/>
            <a:ext cx="3261096" cy="623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tri</a:t>
            </a:r>
            <a:r>
              <a:rPr b="0" i="0" lang="en-A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54"/>
          <p:cNvSpPr txBox="1"/>
          <p:nvPr/>
        </p:nvSpPr>
        <p:spPr>
          <a:xfrm>
            <a:off x="4557932" y="3342343"/>
            <a:ext cx="3395225" cy="2507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tri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angle </a:t>
            </a:r>
            <a:endParaRPr/>
          </a:p>
        </p:txBody>
      </p:sp>
      <p:sp>
        <p:nvSpPr>
          <p:cNvPr id="670" name="Google Shape;670;p54"/>
          <p:cNvSpPr txBox="1"/>
          <p:nvPr/>
        </p:nvSpPr>
        <p:spPr>
          <a:xfrm>
            <a:off x="8597200" y="3405674"/>
            <a:ext cx="3176984" cy="3693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AU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tri</a:t>
            </a: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ceratops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671" name="Google Shape;67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54"/>
          <p:cNvSpPr txBox="1"/>
          <p:nvPr/>
        </p:nvSpPr>
        <p:spPr>
          <a:xfrm>
            <a:off x="492808" y="4222979"/>
            <a:ext cx="11699192" cy="2444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My favourite dinosaur is a _________, because it has three horns.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three people sing together,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it is called a 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___________   .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shape with three sides is called a  __________ 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54"/>
          <p:cNvSpPr txBox="1"/>
          <p:nvPr/>
        </p:nvSpPr>
        <p:spPr>
          <a:xfrm flipH="1">
            <a:off x="4871017" y="4159648"/>
            <a:ext cx="3395225" cy="3895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triceratops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4" name="Google Shape;674;p54"/>
          <p:cNvSpPr txBox="1"/>
          <p:nvPr/>
        </p:nvSpPr>
        <p:spPr>
          <a:xfrm flipH="1">
            <a:off x="8721968" y="4638102"/>
            <a:ext cx="817234" cy="6172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trio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descr="Icon&#10;&#10;Description automatically generated" id="675" name="Google Shape;675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1091" y="104843"/>
            <a:ext cx="674079" cy="6740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676" name="Google Shape;676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90" y="813278"/>
            <a:ext cx="674078" cy="674078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54"/>
          <p:cNvSpPr txBox="1"/>
          <p:nvPr/>
        </p:nvSpPr>
        <p:spPr>
          <a:xfrm>
            <a:off x="6847145" y="5086541"/>
            <a:ext cx="1615925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triangle  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050"/>
        </a:solidFill>
      </p:bgPr>
    </p:bg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AU" sz="6000"/>
              <a:t>Let's make new words!:</a:t>
            </a:r>
            <a:endParaRPr/>
          </a:p>
        </p:txBody>
      </p:sp>
      <p:sp>
        <p:nvSpPr>
          <p:cNvPr id="683" name="Google Shape;683;p5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tri + cycle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tri + dent🡪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tri + pod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tri + ceps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tri + ceratops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con&#10;&#10;Description automatically generated" id="684" name="Google Shape;684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40361" y="747040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685" name="Google Shape;685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7080" y="59152"/>
            <a:ext cx="674079" cy="67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56"/>
          <p:cNvSpPr txBox="1"/>
          <p:nvPr>
            <p:ph idx="1" type="body"/>
          </p:nvPr>
        </p:nvSpPr>
        <p:spPr>
          <a:xfrm>
            <a:off x="2971884" y="373225"/>
            <a:ext cx="6573057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co-</a:t>
            </a:r>
            <a:endParaRPr/>
          </a:p>
        </p:txBody>
      </p:sp>
      <p:sp>
        <p:nvSpPr>
          <p:cNvPr id="692" name="Google Shape;692;p56"/>
          <p:cNvSpPr txBox="1"/>
          <p:nvPr/>
        </p:nvSpPr>
        <p:spPr>
          <a:xfrm>
            <a:off x="2377440" y="2367992"/>
            <a:ext cx="7382105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with, together, joint(ly)</a:t>
            </a:r>
            <a:endParaRPr/>
          </a:p>
        </p:txBody>
      </p:sp>
      <p:sp>
        <p:nvSpPr>
          <p:cNvPr id="693" name="Google Shape;693;p56"/>
          <p:cNvSpPr txBox="1"/>
          <p:nvPr/>
        </p:nvSpPr>
        <p:spPr>
          <a:xfrm>
            <a:off x="6658703" y="3405674"/>
            <a:ext cx="6573057" cy="27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p56"/>
          <p:cNvSpPr txBox="1"/>
          <p:nvPr/>
        </p:nvSpPr>
        <p:spPr>
          <a:xfrm>
            <a:off x="2860436" y="3342344"/>
            <a:ext cx="2672862" cy="46315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cooperate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coordinate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oexist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cofound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cohost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Google Shape;695;p56"/>
          <p:cNvSpPr txBox="1"/>
          <p:nvPr/>
        </p:nvSpPr>
        <p:spPr>
          <a:xfrm>
            <a:off x="6766560" y="3342343"/>
            <a:ext cx="2672862" cy="3523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costar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copilot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coexist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coauthor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coworker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696" name="Google Shape;696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56"/>
          <p:cNvSpPr txBox="1"/>
          <p:nvPr/>
        </p:nvSpPr>
        <p:spPr>
          <a:xfrm>
            <a:off x="10114265" y="778281"/>
            <a:ext cx="1170020" cy="235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Quattrocento Sans"/>
              <a:buNone/>
            </a:pPr>
            <a:r>
              <a:rPr b="1" i="0" lang="en-AU" sz="800" u="none" cap="none" strike="noStrik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Read with me</a:t>
            </a:r>
            <a:endParaRPr b="1" i="0" sz="1000" u="none" cap="none" strike="noStrik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7"/>
          <p:cNvSpPr txBox="1"/>
          <p:nvPr/>
        </p:nvSpPr>
        <p:spPr>
          <a:xfrm>
            <a:off x="1744394" y="4145280"/>
            <a:ext cx="84126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Cooperation means to work together to get something done.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cooperate when we include friends in a game or in a conversation or work on a project together.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turn: Can you think of a time you cooperated with a friend or a group of friends to get something done?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embres Mâles, Rencontrer, Réunion" id="703" name="Google Shape;703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55986" y="486679"/>
            <a:ext cx="5101085" cy="3440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AU"/>
              <a:t>Let's talk it out!</a:t>
            </a:r>
            <a:endParaRPr b="1"/>
          </a:p>
        </p:txBody>
      </p:sp>
      <p:sp>
        <p:nvSpPr>
          <p:cNvPr id="709" name="Google Shape;709;p5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Say the “co-”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Have students say the “co-”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Discuss the word meaning (join, together).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Do you want to have two teachers in your class? They can “coteach” you. What do you think of this idea?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If you could do a project with someone in your class, who would choose as your “coworker” and why?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59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co-</a:t>
            </a:r>
            <a:endParaRPr/>
          </a:p>
        </p:txBody>
      </p:sp>
      <p:sp>
        <p:nvSpPr>
          <p:cNvPr id="715" name="Google Shape;715;p59"/>
          <p:cNvSpPr txBox="1"/>
          <p:nvPr/>
        </p:nvSpPr>
        <p:spPr>
          <a:xfrm>
            <a:off x="3186489" y="2367992"/>
            <a:ext cx="6050280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join, together</a:t>
            </a:r>
            <a:endParaRPr/>
          </a:p>
        </p:txBody>
      </p:sp>
      <p:sp>
        <p:nvSpPr>
          <p:cNvPr id="716" name="Google Shape;716;p59"/>
          <p:cNvSpPr txBox="1"/>
          <p:nvPr/>
        </p:nvSpPr>
        <p:spPr>
          <a:xfrm>
            <a:off x="786922" y="3284623"/>
            <a:ext cx="3261096" cy="623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</a:t>
            </a:r>
            <a:r>
              <a:rPr b="0" i="0" lang="en-A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author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59"/>
          <p:cNvSpPr txBox="1"/>
          <p:nvPr/>
        </p:nvSpPr>
        <p:spPr>
          <a:xfrm>
            <a:off x="4557932" y="3342343"/>
            <a:ext cx="3395225" cy="2507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</a:t>
            </a:r>
            <a:r>
              <a:rPr b="0" i="0" lang="en-AU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worker</a:t>
            </a: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718" name="Google Shape;718;p59"/>
          <p:cNvSpPr txBox="1"/>
          <p:nvPr/>
        </p:nvSpPr>
        <p:spPr>
          <a:xfrm>
            <a:off x="8597200" y="3405674"/>
            <a:ext cx="3176984" cy="3693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AU" sz="3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</a:t>
            </a:r>
            <a:r>
              <a:rPr lang="en-AU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pilot</a:t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719" name="Google Shape;719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59"/>
          <p:cNvSpPr txBox="1"/>
          <p:nvPr/>
        </p:nvSpPr>
        <p:spPr>
          <a:xfrm>
            <a:off x="417816" y="3929667"/>
            <a:ext cx="11687324" cy="2697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two people write a book together they are called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ate lunch with my ______________, then we went to a meeting together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 a long flight, one ________ can sleep while the other </a:t>
            </a:r>
            <a:r>
              <a:rPr lang="en-AU" sz="2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manages </a:t>
            </a:r>
            <a:r>
              <a:rPr b="0" i="0" lang="en-AU" sz="28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controls.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59"/>
          <p:cNvSpPr txBox="1"/>
          <p:nvPr/>
        </p:nvSpPr>
        <p:spPr>
          <a:xfrm flipH="1">
            <a:off x="417816" y="4290646"/>
            <a:ext cx="2028818" cy="704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coauthors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722;p59"/>
          <p:cNvSpPr txBox="1"/>
          <p:nvPr/>
        </p:nvSpPr>
        <p:spPr>
          <a:xfrm flipH="1">
            <a:off x="3964017" y="4614097"/>
            <a:ext cx="2028819" cy="6884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coworker 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descr="Icon&#10;&#10;Description automatically generated" id="723" name="Google Shape;723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1091" y="104843"/>
            <a:ext cx="674079" cy="6740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724" name="Google Shape;724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13190" y="813278"/>
            <a:ext cx="674078" cy="674078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59"/>
          <p:cNvSpPr txBox="1"/>
          <p:nvPr/>
        </p:nvSpPr>
        <p:spPr>
          <a:xfrm>
            <a:off x="4226976" y="5637305"/>
            <a:ext cx="1625183" cy="480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A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copilot</a:t>
            </a:r>
            <a:r>
              <a:rPr b="0" i="0" lang="en-A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AU" sz="6000"/>
              <a:t>Let's make new words!!</a:t>
            </a:r>
            <a:endParaRPr/>
          </a:p>
        </p:txBody>
      </p:sp>
      <p:sp>
        <p:nvSpPr>
          <p:cNvPr id="211" name="Google Shape;211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04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un + do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un + pack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un + tie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un + cover 🡪 </a:t>
            </a:r>
            <a:endParaRPr/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un + dress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con&#10;&#10;Description automatically generated" id="212" name="Google Shape;21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97080" y="747040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213" name="Google Shape;21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7080" y="59152"/>
            <a:ext cx="674079" cy="67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6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AU" sz="6000"/>
              <a:t>Let's make new words!!</a:t>
            </a:r>
            <a:endParaRPr/>
          </a:p>
        </p:txBody>
      </p:sp>
      <p:sp>
        <p:nvSpPr>
          <p:cNvPr id="731" name="Google Shape;731;p6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04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co + operate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co + ordinate 🡪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co + exist 🡪</a:t>
            </a:r>
            <a:endParaRPr/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co + star </a:t>
            </a: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🡪</a:t>
            </a:r>
            <a:endParaRPr b="1"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n-AU" sz="4800">
                <a:latin typeface="Century Gothic"/>
                <a:ea typeface="Century Gothic"/>
                <a:cs typeface="Century Gothic"/>
                <a:sym typeface="Century Gothic"/>
              </a:rPr>
              <a:t>co + host 🡪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t/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Icon&#10;&#10;Description automatically generated" id="732" name="Google Shape;732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97081" y="868168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733" name="Google Shape;733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7080" y="59152"/>
            <a:ext cx="674079" cy="67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"/>
          <p:cNvSpPr txBox="1"/>
          <p:nvPr>
            <p:ph idx="1" type="body"/>
          </p:nvPr>
        </p:nvSpPr>
        <p:spPr>
          <a:xfrm>
            <a:off x="2971885" y="373225"/>
            <a:ext cx="6050280" cy="1931436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AU" sz="1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re-</a:t>
            </a:r>
            <a:endParaRPr/>
          </a:p>
        </p:txBody>
      </p:sp>
      <p:sp>
        <p:nvSpPr>
          <p:cNvPr id="219" name="Google Shape;219;p7"/>
          <p:cNvSpPr txBox="1"/>
          <p:nvPr/>
        </p:nvSpPr>
        <p:spPr>
          <a:xfrm>
            <a:off x="3186489" y="2367992"/>
            <a:ext cx="6050280" cy="9743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n-AU" sz="6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meaning: again</a:t>
            </a:r>
            <a:endParaRPr/>
          </a:p>
        </p:txBody>
      </p:sp>
      <p:sp>
        <p:nvSpPr>
          <p:cNvPr id="220" name="Google Shape;220;p7"/>
          <p:cNvSpPr txBox="1"/>
          <p:nvPr/>
        </p:nvSpPr>
        <p:spPr>
          <a:xfrm>
            <a:off x="6658703" y="3405674"/>
            <a:ext cx="6573057" cy="27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7"/>
          <p:cNvSpPr txBox="1"/>
          <p:nvPr/>
        </p:nvSpPr>
        <p:spPr>
          <a:xfrm>
            <a:off x="1399939" y="3449543"/>
            <a:ext cx="3143891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retell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redo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reset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revise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rewrite</a:t>
            </a:r>
            <a:endParaRPr/>
          </a:p>
        </p:txBody>
      </p:sp>
      <p:sp>
        <p:nvSpPr>
          <p:cNvPr id="222" name="Google Shape;222;p7"/>
          <p:cNvSpPr txBox="1"/>
          <p:nvPr/>
        </p:nvSpPr>
        <p:spPr>
          <a:xfrm>
            <a:off x="5086757" y="3449543"/>
            <a:ext cx="3143891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rebuild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recount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research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remove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b="0" i="0" lang="en-AU" sz="3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renew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223" name="Google Shape;22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62235" y="104842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7"/>
          <p:cNvSpPr txBox="1"/>
          <p:nvPr/>
        </p:nvSpPr>
        <p:spPr>
          <a:xfrm>
            <a:off x="10114265" y="778281"/>
            <a:ext cx="1170020" cy="235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Quattrocento Sans"/>
              <a:buNone/>
            </a:pPr>
            <a:r>
              <a:rPr b="1" lang="en-AU" sz="800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Read with me</a:t>
            </a:r>
            <a:endParaRPr b="1" sz="10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8"/>
          <p:cNvSpPr txBox="1"/>
          <p:nvPr/>
        </p:nvSpPr>
        <p:spPr>
          <a:xfrm>
            <a:off x="3615397" y="5226146"/>
            <a:ext cx="4389121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family has to “rebuild” this house before they can move in.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turn: What can you “rebuild”? Use the word “rebuild in a sentence.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house with a tree in the back&#10;&#10;Description automatically generated" id="230" name="Google Shape;23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6727" y="507460"/>
            <a:ext cx="5966460" cy="4474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AU"/>
              <a:t>Let's talk it out!</a:t>
            </a:r>
            <a:endParaRPr b="1"/>
          </a:p>
        </p:txBody>
      </p:sp>
      <p:sp>
        <p:nvSpPr>
          <p:cNvPr id="236" name="Google Shape;236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Say the “re-”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Have students say the “re-” word.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Discuss the word meaning (again, back).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What is a “replay” at a sports event? Why do referees look at “replays” during a game?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If your teacher could “rearrange” your desks, who would you like to sit by?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AU"/>
              <a:t>Do you “reread” the decodable stories from UFLI? Why? Why not?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2022-04-28T03:35:39Z</dcterms:created>
  <dc:creator>LE LIEVRE Stephanie [Serpentine Primary School]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0x010100B137F5EDF4BCAD40B43BA4DA17D9CEE6</vt:lpwstr>
  </property>
</Properties>
</file>