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Lst>
  <p:sldSz cy="5143500" cx="9144000"/>
  <p:notesSz cx="6858000" cy="9144000"/>
  <p:embeddedFontLst>
    <p:embeddedFont>
      <p:font typeface="Poppins"/>
      <p:regular r:id="rId97"/>
      <p:bold r:id="rId98"/>
      <p:italic r:id="rId99"/>
      <p:boldItalic r:id="rId100"/>
    </p:embeddedFont>
    <p:embeddedFont>
      <p:font typeface="Poppins Light"/>
      <p:regular r:id="rId101"/>
      <p:bold r:id="rId102"/>
      <p:italic r:id="rId103"/>
      <p:boldItalic r:id="rId104"/>
    </p:embeddedFont>
    <p:embeddedFont>
      <p:font typeface="Poppins SemiBold"/>
      <p:regular r:id="rId105"/>
      <p:bold r:id="rId106"/>
      <p:italic r:id="rId107"/>
      <p:boldItalic r:id="rId10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PoppinsSemiBold-italic.fntdata"/><Relationship Id="rId106" Type="http://schemas.openxmlformats.org/officeDocument/2006/relationships/font" Target="fonts/PoppinsSemiBold-bold.fntdata"/><Relationship Id="rId105" Type="http://schemas.openxmlformats.org/officeDocument/2006/relationships/font" Target="fonts/PoppinsSemiBold-regular.fntdata"/><Relationship Id="rId104" Type="http://schemas.openxmlformats.org/officeDocument/2006/relationships/font" Target="fonts/PoppinsLight-boldItalic.fntdata"/><Relationship Id="rId108" Type="http://schemas.openxmlformats.org/officeDocument/2006/relationships/font" Target="fonts/PoppinsSemiBold-bold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PoppinsLight-italic.fntdata"/><Relationship Id="rId102" Type="http://schemas.openxmlformats.org/officeDocument/2006/relationships/font" Target="fonts/PoppinsLight-bold.fntdata"/><Relationship Id="rId101" Type="http://schemas.openxmlformats.org/officeDocument/2006/relationships/font" Target="fonts/PoppinsLight-regular.fntdata"/><Relationship Id="rId100" Type="http://schemas.openxmlformats.org/officeDocument/2006/relationships/font" Target="fonts/Poppins-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font" Target="fonts/Poppins-regular.fntdata"/><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Poppins-italic.fntdata"/><Relationship Id="rId10" Type="http://schemas.openxmlformats.org/officeDocument/2006/relationships/slide" Target="slides/slide4.xml"/><Relationship Id="rId98" Type="http://schemas.openxmlformats.org/officeDocument/2006/relationships/font" Target="fonts/Poppins-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d2e631c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5d2e631c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25d2e631c5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d2e631c52_0_5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5d2e631c52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d2e631c52_0_6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5d2e631c52_0_6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d2e631c52_0_6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5d2e631c52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d2e631c52_0_6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5d2e631c52_0_6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d2e631c52_0_6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5d2e631c52_0_6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5d2e631c52_0_6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5d2e631c52_0_6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d2e631c52_0_6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5d2e631c52_0_6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5d2e631c52_0_6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5d2e631c52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d2e631c52_0_6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5d2e631c52_0_6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5d2e631c52_0_6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5d2e631c52_0_6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e02d1828c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6e02d1828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5d2e631c52_0_6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5d2e631c52_0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d2e631c52_0_6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5d2e631c52_0_6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d2e631c52_0_6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5d2e631c52_0_6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e02d1828c_0_1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6e02d1828c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5d2e631c52_0_6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5d2e631c52_0_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5d2e631c52_0_7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5d2e631c52_0_7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5d2e631c52_0_7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5d2e631c52_0_7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5d2e631c52_0_7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5d2e631c52_0_7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5d2e631c52_0_7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5d2e631c52_0_7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d2e631c52_0_7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5d2e631c52_0_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d2e631c52_0_2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5d2e631c52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d2e631c52_0_7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5d2e631c52_0_7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5d2e631c52_0_7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5d2e631c52_0_7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5d2e631c52_0_7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5d2e631c52_0_7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d2e631c52_0_7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5d2e631c52_0_7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5d2e631c52_0_7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5d2e631c52_0_7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5d2e631c52_0_7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5d2e631c52_0_7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d2e631c52_0_9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5d2e631c52_0_9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5d2e631c52_0_9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5d2e631c52_0_9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5d2e631c52_0_9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5d2e631c52_0_9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5d2e631c52_0_9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5d2e631c52_0_9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d2e631c52_0_5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5d2e631c52_0_5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5d2e631c52_0_9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5d2e631c52_0_9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5d2e631c52_0_10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25d2e631c52_0_10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5d2e631c52_0_10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5d2e631c52_0_10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5d2e631c52_0_10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5d2e631c52_0_1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d2e631c52_0_10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5d2e631c52_0_10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5d2e631c52_0_8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5d2e631c52_0_8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5d2e631c52_0_10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5d2e631c52_0_10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5d2e631c52_0_10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5d2e631c52_0_10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5d2e631c52_0_10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5d2e631c52_0_10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5d2e631c52_0_11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5d2e631c52_0_1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d2e631c52_0_5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5d2e631c52_0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5d2e631c52_0_11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5d2e631c52_0_1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5d2e631c52_0_11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5d2e631c52_0_1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5d2e631c52_0_11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5d2e631c52_0_1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5d2e631c52_0_11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5d2e631c52_0_1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5d2e631c52_0_11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5d2e631c52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5d2e631c52_0_11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5d2e631c52_0_1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5d2e631c52_0_8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5d2e631c52_0_8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5d2e631c52_0_11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5d2e631c52_0_1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5d2e631c52_0_11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25d2e631c52_0_1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5d2e631c52_0_11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5d2e631c52_0_1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d2e631c52_0_5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5d2e631c52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5d2e631c52_0_11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25d2e631c52_0_1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5d2e631c52_0_11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5d2e631c52_0_1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5d2e631c52_0_11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25d2e631c52_0_1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5d2e631c52_0_12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g25d2e631c52_0_1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5d2e631c52_0_12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25d2e631c52_0_1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5d2e631c52_0_8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25d2e631c52_0_8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5d2e631c52_0_12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25d2e631c52_0_1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5d2e631c52_0_12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25d2e631c52_0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5d2e631c52_0_12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25d2e631c52_0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5d2e631c52_0_12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g25d2e631c52_0_1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d2e631c52_0_5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5d2e631c52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5d2e631c52_0_12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g25d2e631c52_0_1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5d2e631c52_0_12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g25d2e631c52_0_1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25d2e631c52_0_12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25d2e631c52_0_1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5d2e631c52_0_12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25d2e631c52_0_1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5d2e631c52_0_12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25d2e631c52_0_1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5d2e631c52_0_8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g25d2e631c52_0_8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5d2e631c52_0_12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25d2e631c52_0_1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5d2e631c52_0_13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25d2e631c52_0_1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25d2e631c52_0_13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g25d2e631c52_0_1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5d2e631c52_0_13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g25d2e631c52_0_1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d2e631c52_0_5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5d2e631c52_0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5d2e631c52_0_13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25d2e631c52_0_1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5d2e631c52_0_13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g25d2e631c52_0_1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25d2e631c52_0_13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g25d2e631c52_0_1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5d2e631c52_0_13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25d2e631c52_0_1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5d2e631c52_0_13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g25d2e631c52_0_1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5d2e631c52_0_8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g25d2e631c52_0_8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5d2e631c52_0_13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g25d2e631c52_0_1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5d2e631c52_0_13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g25d2e631c52_0_1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5d2e631c52_0_13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g25d2e631c52_0_1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25d2e631c52_0_13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25d2e631c52_0_13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d2e631c52_0_5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5d2e631c52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5d2e631c52_0_13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g25d2e631c52_0_1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TITLE_1">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0" name="Google Shape;60;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1" name="Google Shape;61;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2" name="Google Shape;62;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 name="Google Shape;63;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4" name="Shape 64"/>
        <p:cNvGrpSpPr/>
        <p:nvPr/>
      </p:nvGrpSpPr>
      <p:grpSpPr>
        <a:xfrm>
          <a:off x="0" y="0"/>
          <a:ext cx="0" cy="0"/>
          <a:chOff x="0" y="0"/>
          <a:chExt cx="0" cy="0"/>
        </a:xfrm>
      </p:grpSpPr>
      <p:sp>
        <p:nvSpPr>
          <p:cNvPr id="65" name="Google Shape;65;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 name="Google Shape;66;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 name="Google Shape;67;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0" name="Shape 70"/>
        <p:cNvGrpSpPr/>
        <p:nvPr/>
      </p:nvGrpSpPr>
      <p:grpSpPr>
        <a:xfrm>
          <a:off x="0" y="0"/>
          <a:ext cx="0" cy="0"/>
          <a:chOff x="0" y="0"/>
          <a:chExt cx="0" cy="0"/>
        </a:xfrm>
      </p:grpSpPr>
      <p:sp>
        <p:nvSpPr>
          <p:cNvPr id="71" name="Google Shape;71;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2" name="Google Shape;72;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3" name="Google Shape;73;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6" name="Shape 76"/>
        <p:cNvGrpSpPr/>
        <p:nvPr/>
      </p:nvGrpSpPr>
      <p:grpSpPr>
        <a:xfrm>
          <a:off x="0" y="0"/>
          <a:ext cx="0" cy="0"/>
          <a:chOff x="0" y="0"/>
          <a:chExt cx="0" cy="0"/>
        </a:xfrm>
      </p:grpSpPr>
      <p:sp>
        <p:nvSpPr>
          <p:cNvPr id="77" name="Google Shape;77;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3" name="Shape 83"/>
        <p:cNvGrpSpPr/>
        <p:nvPr/>
      </p:nvGrpSpPr>
      <p:grpSpPr>
        <a:xfrm>
          <a:off x="0" y="0"/>
          <a:ext cx="0" cy="0"/>
          <a:chOff x="0" y="0"/>
          <a:chExt cx="0" cy="0"/>
        </a:xfrm>
      </p:grpSpPr>
      <p:sp>
        <p:nvSpPr>
          <p:cNvPr id="84" name="Google Shape;84;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 name="Google Shape;85;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2" name="Shape 92"/>
        <p:cNvGrpSpPr/>
        <p:nvPr/>
      </p:nvGrpSpPr>
      <p:grpSpPr>
        <a:xfrm>
          <a:off x="0" y="0"/>
          <a:ext cx="0" cy="0"/>
          <a:chOff x="0" y="0"/>
          <a:chExt cx="0" cy="0"/>
        </a:xfrm>
      </p:grpSpPr>
      <p:sp>
        <p:nvSpPr>
          <p:cNvPr id="93" name="Google Shape;93;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7" name="Shape 97"/>
        <p:cNvGrpSpPr/>
        <p:nvPr/>
      </p:nvGrpSpPr>
      <p:grpSpPr>
        <a:xfrm>
          <a:off x="0" y="0"/>
          <a:ext cx="0" cy="0"/>
          <a:chOff x="0" y="0"/>
          <a:chExt cx="0" cy="0"/>
        </a:xfrm>
      </p:grpSpPr>
      <p:sp>
        <p:nvSpPr>
          <p:cNvPr id="98" name="Google Shape;98;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1" name="Shape 101"/>
        <p:cNvGrpSpPr/>
        <p:nvPr/>
      </p:nvGrpSpPr>
      <p:grpSpPr>
        <a:xfrm>
          <a:off x="0" y="0"/>
          <a:ext cx="0" cy="0"/>
          <a:chOff x="0" y="0"/>
          <a:chExt cx="0" cy="0"/>
        </a:xfrm>
      </p:grpSpPr>
      <p:sp>
        <p:nvSpPr>
          <p:cNvPr id="102" name="Google Shape;102;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 name="Google Shape;103;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4" name="Google Shape;104;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5" name="Google Shape;105;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8" name="Shape 108"/>
        <p:cNvGrpSpPr/>
        <p:nvPr/>
      </p:nvGrpSpPr>
      <p:grpSpPr>
        <a:xfrm>
          <a:off x="0" y="0"/>
          <a:ext cx="0" cy="0"/>
          <a:chOff x="0" y="0"/>
          <a:chExt cx="0" cy="0"/>
        </a:xfrm>
      </p:grpSpPr>
      <p:sp>
        <p:nvSpPr>
          <p:cNvPr id="109" name="Google Shape;109;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 name="Google Shape;110;p23"/>
          <p:cNvSpPr/>
          <p:nvPr>
            <p:ph idx="2" type="pic"/>
          </p:nvPr>
        </p:nvSpPr>
        <p:spPr>
          <a:xfrm>
            <a:off x="3887391" y="740569"/>
            <a:ext cx="4629300" cy="3655200"/>
          </a:xfrm>
          <a:prstGeom prst="rect">
            <a:avLst/>
          </a:prstGeom>
          <a:noFill/>
          <a:ln>
            <a:noFill/>
          </a:ln>
        </p:spPr>
      </p:sp>
      <p:sp>
        <p:nvSpPr>
          <p:cNvPr id="111" name="Google Shape;111;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2" name="Google Shape;112;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5" name="Shape 115"/>
        <p:cNvGrpSpPr/>
        <p:nvPr/>
      </p:nvGrpSpPr>
      <p:grpSpPr>
        <a:xfrm>
          <a:off x="0" y="0"/>
          <a:ext cx="0" cy="0"/>
          <a:chOff x="0" y="0"/>
          <a:chExt cx="0" cy="0"/>
        </a:xfrm>
      </p:grpSpPr>
      <p:sp>
        <p:nvSpPr>
          <p:cNvPr id="116" name="Google Shape;116;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8" name="Google Shape;118;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1" name="Shape 121"/>
        <p:cNvGrpSpPr/>
        <p:nvPr/>
      </p:nvGrpSpPr>
      <p:grpSpPr>
        <a:xfrm>
          <a:off x="0" y="0"/>
          <a:ext cx="0" cy="0"/>
          <a:chOff x="0" y="0"/>
          <a:chExt cx="0" cy="0"/>
        </a:xfrm>
      </p:grpSpPr>
      <p:sp>
        <p:nvSpPr>
          <p:cNvPr id="122" name="Google Shape;122;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1">
  <p:cSld name="TITLE_1">
    <p:bg>
      <p:bgPr>
        <a:solidFill>
          <a:schemeClr val="lt1"/>
        </a:solidFill>
      </p:bgPr>
    </p:bg>
    <p:spTree>
      <p:nvGrpSpPr>
        <p:cNvPr id="127" name="Shape 127"/>
        <p:cNvGrpSpPr/>
        <p:nvPr/>
      </p:nvGrpSpPr>
      <p:grpSpPr>
        <a:xfrm>
          <a:off x="0" y="0"/>
          <a:ext cx="0" cy="0"/>
          <a:chOff x="0" y="0"/>
          <a:chExt cx="0" cy="0"/>
        </a:xfrm>
      </p:grpSpPr>
      <p:sp>
        <p:nvSpPr>
          <p:cNvPr id="128" name="Google Shape;128;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4" name="Google Shape;54;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 name="Google Shape;55;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2.png"/><Relationship Id="rId13" Type="http://schemas.openxmlformats.org/officeDocument/2006/relationships/image" Target="../media/image26.png"/><Relationship Id="rId12" Type="http://schemas.openxmlformats.org/officeDocument/2006/relationships/image" Target="../media/image17.png"/><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27.png"/><Relationship Id="rId15" Type="http://schemas.openxmlformats.org/officeDocument/2006/relationships/image" Target="../media/image16.png"/><Relationship Id="rId14" Type="http://schemas.openxmlformats.org/officeDocument/2006/relationships/image" Target="../media/image3.png"/><Relationship Id="rId17" Type="http://schemas.openxmlformats.org/officeDocument/2006/relationships/image" Target="../media/image5.png"/><Relationship Id="rId16"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23.png"/><Relationship Id="rId18"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8.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19.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1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8.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18.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18.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19.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18.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1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18.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18.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19.png"/><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18.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18.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18.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18.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18.png"/><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19.pn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 Id="rId3" Type="http://schemas.openxmlformats.org/officeDocument/2006/relationships/image" Target="../media/image18.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18.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image" Target="../media/image18.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image" Target="../media/image18.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 Id="rId3" Type="http://schemas.openxmlformats.org/officeDocument/2006/relationships/image" Target="../media/image18.png"/><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19.pn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18.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18.pn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pic>
        <p:nvPicPr>
          <p:cNvPr id="134" name="Google Shape;134;p27"/>
          <p:cNvPicPr preferRelativeResize="0"/>
          <p:nvPr/>
        </p:nvPicPr>
        <p:blipFill rotWithShape="1">
          <a:blip r:embed="rId4">
            <a:alphaModFix/>
          </a:blip>
          <a:srcRect b="0" l="0" r="0" t="0"/>
          <a:stretch/>
        </p:blipFill>
        <p:spPr>
          <a:xfrm>
            <a:off x="0" y="4028578"/>
            <a:ext cx="9143997" cy="546708"/>
          </a:xfrm>
          <a:prstGeom prst="rect">
            <a:avLst/>
          </a:prstGeom>
          <a:noFill/>
          <a:ln>
            <a:noFill/>
          </a:ln>
        </p:spPr>
      </p:pic>
      <p:sp>
        <p:nvSpPr>
          <p:cNvPr id="135" name="Google Shape;135;p27"/>
          <p:cNvSpPr txBox="1"/>
          <p:nvPr>
            <p:ph type="ctrTitle"/>
          </p:nvPr>
        </p:nvSpPr>
        <p:spPr>
          <a:xfrm>
            <a:off x="1759293" y="4093452"/>
            <a:ext cx="5625600" cy="373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Poppins SemiBold"/>
              <a:buNone/>
            </a:pPr>
            <a:r>
              <a:rPr b="1" lang="en" sz="1800">
                <a:latin typeface="Poppins SemiBold"/>
                <a:ea typeface="Poppins SemiBold"/>
                <a:cs typeface="Poppins SemiBold"/>
                <a:sym typeface="Poppins SemiBold"/>
              </a:rPr>
              <a:t>Book Study: 7 Mighty Moves by Lindsay Kemeny</a:t>
            </a:r>
            <a:endParaRPr/>
          </a:p>
        </p:txBody>
      </p:sp>
      <p:pic>
        <p:nvPicPr>
          <p:cNvPr id="136" name="Google Shape;136;p27"/>
          <p:cNvPicPr preferRelativeResize="0"/>
          <p:nvPr/>
        </p:nvPicPr>
        <p:blipFill rotWithShape="1">
          <a:blip r:embed="rId5">
            <a:alphaModFix/>
          </a:blip>
          <a:srcRect b="0" l="0" r="0" t="0"/>
          <a:stretch/>
        </p:blipFill>
        <p:spPr>
          <a:xfrm>
            <a:off x="2440111" y="1563709"/>
            <a:ext cx="4263781" cy="2016081"/>
          </a:xfrm>
          <a:prstGeom prst="rect">
            <a:avLst/>
          </a:prstGeom>
          <a:noFill/>
          <a:ln>
            <a:noFill/>
          </a:ln>
        </p:spPr>
      </p:pic>
      <p:pic>
        <p:nvPicPr>
          <p:cNvPr id="137" name="Google Shape;137;p27"/>
          <p:cNvPicPr preferRelativeResize="0"/>
          <p:nvPr/>
        </p:nvPicPr>
        <p:blipFill>
          <a:blip r:embed="rId6">
            <a:alphaModFix/>
          </a:blip>
          <a:stretch>
            <a:fillRect/>
          </a:stretch>
        </p:blipFill>
        <p:spPr>
          <a:xfrm>
            <a:off x="497953" y="478700"/>
            <a:ext cx="1092775" cy="1334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6"/>
          <p:cNvSpPr txBox="1"/>
          <p:nvPr/>
        </p:nvSpPr>
        <p:spPr>
          <a:xfrm>
            <a:off x="445576" y="2078026"/>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214" name="Google Shape;214;p36"/>
          <p:cNvSpPr txBox="1"/>
          <p:nvPr>
            <p:ph type="ctrTitle"/>
          </p:nvPr>
        </p:nvSpPr>
        <p:spPr>
          <a:xfrm>
            <a:off x="2110500" y="2955550"/>
            <a:ext cx="57864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1: </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Teach Phonemic Awareness With Intention</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215" name="Google Shape;215;p36"/>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a:t>
            </a:r>
            <a:r>
              <a:rPr b="1" lang="en" sz="2200">
                <a:latin typeface="Poppins"/>
                <a:ea typeface="Poppins"/>
                <a:cs typeface="Poppins"/>
                <a:sym typeface="Poppins"/>
              </a:rPr>
              <a:t>: Discussion Question #1</a:t>
            </a:r>
            <a:endParaRPr sz="2200"/>
          </a:p>
        </p:txBody>
      </p:sp>
      <p:sp>
        <p:nvSpPr>
          <p:cNvPr id="221" name="Google Shape;221;p37"/>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22" name="Google Shape;222;p3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sp>
        <p:nvSpPr>
          <p:cNvPr id="223" name="Google Shape;223;p37"/>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pic>
        <p:nvPicPr>
          <p:cNvPr id="224" name="Google Shape;224;p37"/>
          <p:cNvPicPr preferRelativeResize="0"/>
          <p:nvPr/>
        </p:nvPicPr>
        <p:blipFill rotWithShape="1">
          <a:blip r:embed="rId4">
            <a:alphaModFix/>
          </a:blip>
          <a:srcRect b="0" l="0" r="0" t="0"/>
          <a:stretch/>
        </p:blipFill>
        <p:spPr>
          <a:xfrm>
            <a:off x="7776051" y="298800"/>
            <a:ext cx="1035725" cy="1035725"/>
          </a:xfrm>
          <a:prstGeom prst="rect">
            <a:avLst/>
          </a:prstGeom>
          <a:noFill/>
          <a:ln>
            <a:noFill/>
          </a:ln>
        </p:spPr>
      </p:pic>
      <p:pic>
        <p:nvPicPr>
          <p:cNvPr id="225" name="Google Shape;225;p37"/>
          <p:cNvPicPr preferRelativeResize="0"/>
          <p:nvPr/>
        </p:nvPicPr>
        <p:blipFill rotWithShape="1">
          <a:blip r:embed="rId5">
            <a:alphaModFix/>
          </a:blip>
          <a:srcRect b="0" l="0" r="0" t="0"/>
          <a:stretch/>
        </p:blipFill>
        <p:spPr>
          <a:xfrm>
            <a:off x="7970676" y="598925"/>
            <a:ext cx="1258950" cy="1258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Discussion Question #2</a:t>
            </a:r>
            <a:endParaRPr sz="2200"/>
          </a:p>
        </p:txBody>
      </p:sp>
      <p:sp>
        <p:nvSpPr>
          <p:cNvPr id="231" name="Google Shape;231;p38"/>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is the difference between phonological awareness, phonological sensitivity and phonemic awareness? How are these differences reflected in the skills included in the Language Curriculum?</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32" name="Google Shape;232;p3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sp>
        <p:nvSpPr>
          <p:cNvPr id="233" name="Google Shape;233;p38"/>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pic>
        <p:nvPicPr>
          <p:cNvPr id="234" name="Google Shape;234;p38"/>
          <p:cNvPicPr preferRelativeResize="0"/>
          <p:nvPr/>
        </p:nvPicPr>
        <p:blipFill rotWithShape="1">
          <a:blip r:embed="rId4">
            <a:alphaModFix/>
          </a:blip>
          <a:srcRect b="0" l="0" r="0" t="0"/>
          <a:stretch/>
        </p:blipFill>
        <p:spPr>
          <a:xfrm>
            <a:off x="7808952" y="868130"/>
            <a:ext cx="1193800" cy="1193825"/>
          </a:xfrm>
          <a:prstGeom prst="rect">
            <a:avLst/>
          </a:prstGeom>
          <a:noFill/>
          <a:ln>
            <a:noFill/>
          </a:ln>
        </p:spPr>
      </p:pic>
      <p:pic>
        <p:nvPicPr>
          <p:cNvPr id="235" name="Google Shape;235;p38"/>
          <p:cNvPicPr preferRelativeResize="0"/>
          <p:nvPr/>
        </p:nvPicPr>
        <p:blipFill rotWithShape="1">
          <a:blip r:embed="rId5">
            <a:alphaModFix/>
          </a:blip>
          <a:srcRect b="0" l="0" r="0" t="0"/>
          <a:stretch/>
        </p:blipFill>
        <p:spPr>
          <a:xfrm rot="-3180212">
            <a:off x="7775813" y="96669"/>
            <a:ext cx="1260083" cy="12600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3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Discussion Question #3</a:t>
            </a:r>
            <a:endParaRPr sz="2200"/>
          </a:p>
        </p:txBody>
      </p:sp>
      <p:sp>
        <p:nvSpPr>
          <p:cNvPr id="241" name="Google Shape;241;p39"/>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did phonemic awareness look like in your class before you read this chapter? What changes will you make with the new information you’ve learned?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42" name="Google Shape;242;p3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43" name="Google Shape;243;p39"/>
          <p:cNvPicPr preferRelativeResize="0"/>
          <p:nvPr/>
        </p:nvPicPr>
        <p:blipFill rotWithShape="1">
          <a:blip r:embed="rId4">
            <a:alphaModFix/>
          </a:blip>
          <a:srcRect b="0" l="0" r="0" t="0"/>
          <a:stretch/>
        </p:blipFill>
        <p:spPr>
          <a:xfrm>
            <a:off x="7863374" y="307747"/>
            <a:ext cx="1026775" cy="102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p4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Discussion Question #4</a:t>
            </a:r>
            <a:endParaRPr sz="2200"/>
          </a:p>
        </p:txBody>
      </p:sp>
      <p:sp>
        <p:nvSpPr>
          <p:cNvPr id="249" name="Google Shape;249;p40"/>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Lindsay writes that “blending and segmenting are the most critical phonemic awareness skills because they are necessary for reading and spelling”. What do blending and segmenting look/sound like and what tips does she offer for developing those skills with your students?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50" name="Google Shape;250;p4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51" name="Google Shape;251;p40"/>
          <p:cNvPicPr preferRelativeResize="0"/>
          <p:nvPr/>
        </p:nvPicPr>
        <p:blipFill rotWithShape="1">
          <a:blip r:embed="rId4">
            <a:alphaModFix/>
          </a:blip>
          <a:srcRect b="0" l="0" r="0" t="0"/>
          <a:stretch/>
        </p:blipFill>
        <p:spPr>
          <a:xfrm>
            <a:off x="7893324" y="483548"/>
            <a:ext cx="936631" cy="93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41"/>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Discussion Question #5</a:t>
            </a:r>
            <a:endParaRPr sz="2200"/>
          </a:p>
        </p:txBody>
      </p:sp>
      <p:sp>
        <p:nvSpPr>
          <p:cNvPr id="257" name="Google Shape;257;p41"/>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Have you used a sound-spelling wall? How have you incorporated it into your instruction? Will you change anything after reading this chapter?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58" name="Google Shape;258;p41"/>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59" name="Google Shape;259;p41"/>
          <p:cNvPicPr preferRelativeResize="0"/>
          <p:nvPr/>
        </p:nvPicPr>
        <p:blipFill rotWithShape="1">
          <a:blip r:embed="rId4">
            <a:alphaModFix/>
          </a:blip>
          <a:srcRect b="0" l="0" r="0" t="0"/>
          <a:stretch/>
        </p:blipFill>
        <p:spPr>
          <a:xfrm rot="2429171">
            <a:off x="6378289" y="257302"/>
            <a:ext cx="4014725" cy="11885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pic>
        <p:nvPicPr>
          <p:cNvPr id="264" name="Google Shape;264;p42"/>
          <p:cNvPicPr preferRelativeResize="0"/>
          <p:nvPr/>
        </p:nvPicPr>
        <p:blipFill rotWithShape="1">
          <a:blip r:embed="rId4">
            <a:alphaModFix/>
          </a:blip>
          <a:srcRect b="0" l="0" r="0" t="0"/>
          <a:stretch/>
        </p:blipFill>
        <p:spPr>
          <a:xfrm rot="-2232569">
            <a:off x="6403755" y="-361247"/>
            <a:ext cx="2812191" cy="2812191"/>
          </a:xfrm>
          <a:prstGeom prst="rect">
            <a:avLst/>
          </a:prstGeom>
          <a:noFill/>
          <a:ln>
            <a:noFill/>
          </a:ln>
        </p:spPr>
      </p:pic>
      <p:sp>
        <p:nvSpPr>
          <p:cNvPr id="265" name="Google Shape;265;p4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Key Takeaway #1</a:t>
            </a:r>
            <a:endParaRPr sz="2200"/>
          </a:p>
        </p:txBody>
      </p:sp>
      <p:sp>
        <p:nvSpPr>
          <p:cNvPr id="266" name="Google Shape;266;p4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Phonemic awareness is critical for reading/spelling and can predict future literacy performance, and instruction in phonemic awareness can prevent future reading difficulty.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67" name="Google Shape;267;p4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68" name="Google Shape;268;p42"/>
          <p:cNvPicPr preferRelativeResize="0"/>
          <p:nvPr/>
        </p:nvPicPr>
        <p:blipFill rotWithShape="1">
          <a:blip r:embed="rId5">
            <a:alphaModFix/>
          </a:blip>
          <a:srcRect b="0" l="0" r="0" t="0"/>
          <a:stretch/>
        </p:blipFill>
        <p:spPr>
          <a:xfrm>
            <a:off x="8263302" y="239441"/>
            <a:ext cx="1095050" cy="1095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4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Key Takeaway #2</a:t>
            </a:r>
            <a:endParaRPr sz="2200"/>
          </a:p>
        </p:txBody>
      </p:sp>
      <p:sp>
        <p:nvSpPr>
          <p:cNvPr id="274" name="Google Shape;274;p4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There are 44 phonemes (individual sounds in spoken words) in English. They have different places of articulation (where the sound is produced in the mouth) and manners of articulation (what’s happening with lips, teeth, tongue and airflow).</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75" name="Google Shape;275;p4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76" name="Google Shape;276;p43"/>
          <p:cNvPicPr preferRelativeResize="0"/>
          <p:nvPr/>
        </p:nvPicPr>
        <p:blipFill rotWithShape="1">
          <a:blip r:embed="rId4">
            <a:alphaModFix/>
          </a:blip>
          <a:srcRect b="0" l="0" r="0" t="0"/>
          <a:stretch/>
        </p:blipFill>
        <p:spPr>
          <a:xfrm>
            <a:off x="7871250" y="268850"/>
            <a:ext cx="973475" cy="973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Key Takeaway #3</a:t>
            </a:r>
            <a:endParaRPr sz="2200"/>
          </a:p>
        </p:txBody>
      </p:sp>
      <p:sp>
        <p:nvSpPr>
          <p:cNvPr id="282" name="Google Shape;282;p4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Research tells us that we only need short (approximately 6 minutes per day) phonemic awareness lessons, working at the phoneme level as soon as possible, keeping oral-only work brief, and incorporating letters once they have been taught.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83" name="Google Shape;283;p4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84" name="Google Shape;284;p44"/>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Google Shape;289;p4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Key Takeaway #4</a:t>
            </a:r>
            <a:endParaRPr sz="2200"/>
          </a:p>
        </p:txBody>
      </p:sp>
      <p:sp>
        <p:nvSpPr>
          <p:cNvPr id="290" name="Google Shape;290;p4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Sound-spelling walls aren’t yet well-researched, but support instruction in articulation and grapheme-phoneme correspondences.</a:t>
            </a:r>
            <a:r>
              <a:rPr lang="en" sz="1800">
                <a:solidFill>
                  <a:schemeClr val="dk1"/>
                </a:solidFill>
                <a:latin typeface="Poppins Light"/>
                <a:ea typeface="Poppins Light"/>
                <a:cs typeface="Poppins Light"/>
                <a:sym typeface="Poppins Light"/>
              </a:rPr>
              <a: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291" name="Google Shape;291;p4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292" name="Google Shape;292;p45"/>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293" name="Google Shape;293;p45"/>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8"/>
          <p:cNvSpPr txBox="1"/>
          <p:nvPr/>
        </p:nvSpPr>
        <p:spPr>
          <a:xfrm>
            <a:off x="1111827" y="2276167"/>
            <a:ext cx="2940600" cy="1588800"/>
          </a:xfrm>
          <a:prstGeom prst="rect">
            <a:avLst/>
          </a:prstGeom>
          <a:noFill/>
          <a:ln>
            <a:noFill/>
          </a:ln>
        </p:spPr>
        <p:txBody>
          <a:bodyPr anchorCtr="0" anchor="t" bIns="34275" lIns="68575" spcFirstLastPara="1" rIns="68575" wrap="square" tIns="34275">
            <a:normAutofit/>
          </a:bodyPr>
          <a:lstStyle/>
          <a:p>
            <a:pPr indent="0" lvl="0" marL="0" marR="0" rtl="0" algn="l">
              <a:lnSpc>
                <a:spcPct val="110000"/>
              </a:lnSpc>
              <a:spcBef>
                <a:spcPts val="0"/>
              </a:spcBef>
              <a:spcAft>
                <a:spcPts val="0"/>
              </a:spcAft>
              <a:buClr>
                <a:srgbClr val="000000"/>
              </a:buClr>
              <a:buSzPts val="1200"/>
              <a:buFont typeface="Arial"/>
              <a:buNone/>
            </a:pPr>
            <a:r>
              <a:rPr lang="en" sz="1200">
                <a:latin typeface="Poppins Light"/>
                <a:ea typeface="Poppins Light"/>
                <a:cs typeface="Poppins Light"/>
                <a:sym typeface="Poppins Light"/>
              </a:rPr>
              <a:t>Add any introductory text </a:t>
            </a:r>
            <a:endParaRPr sz="1100"/>
          </a:p>
        </p:txBody>
      </p:sp>
      <p:sp>
        <p:nvSpPr>
          <p:cNvPr id="143" name="Google Shape;143;p28"/>
          <p:cNvSpPr txBox="1"/>
          <p:nvPr/>
        </p:nvSpPr>
        <p:spPr>
          <a:xfrm>
            <a:off x="11195685" y="317182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144" name="Google Shape;144;p28"/>
          <p:cNvPicPr preferRelativeResize="0"/>
          <p:nvPr/>
        </p:nvPicPr>
        <p:blipFill rotWithShape="1">
          <a:blip r:embed="rId4">
            <a:alphaModFix/>
          </a:blip>
          <a:srcRect b="1008" l="1140" r="1384" t="1047"/>
          <a:stretch/>
        </p:blipFill>
        <p:spPr>
          <a:xfrm>
            <a:off x="4715425" y="143975"/>
            <a:ext cx="3628776" cy="4452900"/>
          </a:xfrm>
          <a:prstGeom prst="rect">
            <a:avLst/>
          </a:prstGeom>
          <a:noFill/>
          <a:ln cap="flat" cmpd="sng" w="9525">
            <a:solidFill>
              <a:srgbClr val="001F67"/>
            </a:solidFill>
            <a:prstDash val="solid"/>
            <a:round/>
            <a:headEnd len="sm" w="sm" type="none"/>
            <a:tailEnd len="sm" w="sm" type="none"/>
          </a:ln>
        </p:spPr>
      </p:pic>
      <p:pic>
        <p:nvPicPr>
          <p:cNvPr id="145" name="Google Shape;145;p28"/>
          <p:cNvPicPr preferRelativeResize="0"/>
          <p:nvPr/>
        </p:nvPicPr>
        <p:blipFill rotWithShape="1">
          <a:blip r:embed="rId5">
            <a:alphaModFix/>
          </a:blip>
          <a:srcRect b="0" l="0" r="0" t="0"/>
          <a:stretch/>
        </p:blipFill>
        <p:spPr>
          <a:xfrm>
            <a:off x="8084306" y="2767511"/>
            <a:ext cx="1267625" cy="1267625"/>
          </a:xfrm>
          <a:prstGeom prst="rect">
            <a:avLst/>
          </a:prstGeom>
          <a:noFill/>
          <a:ln>
            <a:noFill/>
          </a:ln>
        </p:spPr>
      </p:pic>
      <p:pic>
        <p:nvPicPr>
          <p:cNvPr id="146" name="Google Shape;146;p28"/>
          <p:cNvPicPr preferRelativeResize="0"/>
          <p:nvPr/>
        </p:nvPicPr>
        <p:blipFill rotWithShape="1">
          <a:blip r:embed="rId6">
            <a:alphaModFix/>
          </a:blip>
          <a:srcRect b="0" l="0" r="0" t="0"/>
          <a:stretch/>
        </p:blipFill>
        <p:spPr>
          <a:xfrm rot="-2232569">
            <a:off x="7171180" y="3135828"/>
            <a:ext cx="2812191" cy="28121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Google Shape;298;p4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1: Key Takeaway #5</a:t>
            </a:r>
            <a:endParaRPr sz="2200"/>
          </a:p>
        </p:txBody>
      </p:sp>
      <p:sp>
        <p:nvSpPr>
          <p:cNvPr id="299" name="Google Shape;299;p46"/>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We should encourage “estimated spelling”, holding students accountable for only the spelling patterns that we have taught them.</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00" name="Google Shape;300;p4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01" name="Google Shape;301;p46"/>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47"/>
          <p:cNvSpPr txBox="1"/>
          <p:nvPr/>
        </p:nvSpPr>
        <p:spPr>
          <a:xfrm>
            <a:off x="331901" y="2054751"/>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307" name="Google Shape;307;p47"/>
          <p:cNvSpPr txBox="1"/>
          <p:nvPr>
            <p:ph type="ctrTitle"/>
          </p:nvPr>
        </p:nvSpPr>
        <p:spPr>
          <a:xfrm>
            <a:off x="2061650" y="2832775"/>
            <a:ext cx="53880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2:</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Teach Phonics Explicitly and Systematically</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308" name="Google Shape;308;p47"/>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4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Discussion Question #1</a:t>
            </a:r>
            <a:endParaRPr sz="2200"/>
          </a:p>
        </p:txBody>
      </p:sp>
      <p:sp>
        <p:nvSpPr>
          <p:cNvPr id="314" name="Google Shape;314;p48"/>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15" name="Google Shape;315;p4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16" name="Google Shape;316;p48"/>
          <p:cNvPicPr preferRelativeResize="0"/>
          <p:nvPr/>
        </p:nvPicPr>
        <p:blipFill rotWithShape="1">
          <a:blip r:embed="rId4">
            <a:alphaModFix/>
          </a:blip>
          <a:srcRect b="0" l="0" r="0" t="0"/>
          <a:stretch/>
        </p:blipFill>
        <p:spPr>
          <a:xfrm rot="2522403">
            <a:off x="6440665" y="300559"/>
            <a:ext cx="3487065" cy="10323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20" name="Shape 320"/>
        <p:cNvGrpSpPr/>
        <p:nvPr/>
      </p:nvGrpSpPr>
      <p:grpSpPr>
        <a:xfrm>
          <a:off x="0" y="0"/>
          <a:ext cx="0" cy="0"/>
          <a:chOff x="0" y="0"/>
          <a:chExt cx="0" cy="0"/>
        </a:xfrm>
      </p:grpSpPr>
      <p:sp>
        <p:nvSpPr>
          <p:cNvPr id="321" name="Google Shape;321;p49"/>
          <p:cNvSpPr txBox="1"/>
          <p:nvPr>
            <p:ph idx="4294967295" type="subTitle"/>
          </p:nvPr>
        </p:nvSpPr>
        <p:spPr>
          <a:xfrm>
            <a:off x="747490" y="644615"/>
            <a:ext cx="7988400" cy="3081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90000"/>
              </a:lnSpc>
              <a:spcBef>
                <a:spcPts val="0"/>
              </a:spcBef>
              <a:spcAft>
                <a:spcPts val="0"/>
              </a:spcAft>
              <a:buClr>
                <a:schemeClr val="dk1"/>
              </a:buClr>
              <a:buSzPts val="1800"/>
              <a:buNone/>
            </a:pPr>
            <a:r>
              <a:rPr b="1" lang="en">
                <a:latin typeface="Poppins"/>
                <a:ea typeface="Poppins"/>
                <a:cs typeface="Poppins"/>
                <a:sym typeface="Poppins"/>
              </a:rPr>
              <a:t>Brand Graphics</a:t>
            </a:r>
            <a:endParaRPr/>
          </a:p>
        </p:txBody>
      </p:sp>
      <p:pic>
        <p:nvPicPr>
          <p:cNvPr id="322" name="Google Shape;322;p49"/>
          <p:cNvPicPr preferRelativeResize="0"/>
          <p:nvPr/>
        </p:nvPicPr>
        <p:blipFill rotWithShape="1">
          <a:blip r:embed="rId3">
            <a:alphaModFix/>
          </a:blip>
          <a:srcRect b="0" l="0" r="0" t="0"/>
          <a:stretch/>
        </p:blipFill>
        <p:spPr>
          <a:xfrm>
            <a:off x="7196497" y="1918331"/>
            <a:ext cx="789744" cy="789744"/>
          </a:xfrm>
          <a:prstGeom prst="rect">
            <a:avLst/>
          </a:prstGeom>
          <a:noFill/>
          <a:ln>
            <a:noFill/>
          </a:ln>
        </p:spPr>
      </p:pic>
      <p:pic>
        <p:nvPicPr>
          <p:cNvPr id="323" name="Google Shape;323;p49"/>
          <p:cNvPicPr preferRelativeResize="0"/>
          <p:nvPr/>
        </p:nvPicPr>
        <p:blipFill rotWithShape="1">
          <a:blip r:embed="rId4">
            <a:alphaModFix/>
          </a:blip>
          <a:srcRect b="0" l="0" r="0" t="0"/>
          <a:stretch/>
        </p:blipFill>
        <p:spPr>
          <a:xfrm>
            <a:off x="5023144" y="3129546"/>
            <a:ext cx="789744" cy="789744"/>
          </a:xfrm>
          <a:prstGeom prst="rect">
            <a:avLst/>
          </a:prstGeom>
          <a:noFill/>
          <a:ln>
            <a:noFill/>
          </a:ln>
        </p:spPr>
      </p:pic>
      <p:pic>
        <p:nvPicPr>
          <p:cNvPr id="324" name="Google Shape;324;p49"/>
          <p:cNvPicPr preferRelativeResize="0"/>
          <p:nvPr/>
        </p:nvPicPr>
        <p:blipFill rotWithShape="1">
          <a:blip r:embed="rId5">
            <a:alphaModFix/>
          </a:blip>
          <a:srcRect b="0" l="0" r="0" t="0"/>
          <a:stretch/>
        </p:blipFill>
        <p:spPr>
          <a:xfrm>
            <a:off x="6145776" y="3129546"/>
            <a:ext cx="789744" cy="789744"/>
          </a:xfrm>
          <a:prstGeom prst="rect">
            <a:avLst/>
          </a:prstGeom>
          <a:noFill/>
          <a:ln>
            <a:noFill/>
          </a:ln>
        </p:spPr>
      </p:pic>
      <p:pic>
        <p:nvPicPr>
          <p:cNvPr id="325" name="Google Shape;325;p49"/>
          <p:cNvPicPr preferRelativeResize="0"/>
          <p:nvPr/>
        </p:nvPicPr>
        <p:blipFill rotWithShape="1">
          <a:blip r:embed="rId6">
            <a:alphaModFix/>
          </a:blip>
          <a:srcRect b="0" l="0" r="0" t="0"/>
          <a:stretch/>
        </p:blipFill>
        <p:spPr>
          <a:xfrm>
            <a:off x="6145776" y="1802860"/>
            <a:ext cx="789744" cy="789744"/>
          </a:xfrm>
          <a:prstGeom prst="rect">
            <a:avLst/>
          </a:prstGeom>
          <a:noFill/>
          <a:ln>
            <a:noFill/>
          </a:ln>
        </p:spPr>
      </p:pic>
      <p:pic>
        <p:nvPicPr>
          <p:cNvPr id="326" name="Google Shape;326;p49"/>
          <p:cNvPicPr preferRelativeResize="0"/>
          <p:nvPr/>
        </p:nvPicPr>
        <p:blipFill rotWithShape="1">
          <a:blip r:embed="rId7">
            <a:alphaModFix/>
          </a:blip>
          <a:srcRect b="0" l="0" r="0" t="0"/>
          <a:stretch/>
        </p:blipFill>
        <p:spPr>
          <a:xfrm>
            <a:off x="5023144" y="1802860"/>
            <a:ext cx="789744" cy="789744"/>
          </a:xfrm>
          <a:prstGeom prst="rect">
            <a:avLst/>
          </a:prstGeom>
          <a:noFill/>
          <a:ln>
            <a:noFill/>
          </a:ln>
        </p:spPr>
      </p:pic>
      <p:pic>
        <p:nvPicPr>
          <p:cNvPr id="327" name="Google Shape;327;p49"/>
          <p:cNvPicPr preferRelativeResize="0"/>
          <p:nvPr/>
        </p:nvPicPr>
        <p:blipFill rotWithShape="1">
          <a:blip r:embed="rId8">
            <a:alphaModFix/>
          </a:blip>
          <a:srcRect b="0" l="0" r="0" t="0"/>
          <a:stretch/>
        </p:blipFill>
        <p:spPr>
          <a:xfrm>
            <a:off x="7196497" y="3129546"/>
            <a:ext cx="789744" cy="789744"/>
          </a:xfrm>
          <a:prstGeom prst="rect">
            <a:avLst/>
          </a:prstGeom>
          <a:noFill/>
          <a:ln>
            <a:noFill/>
          </a:ln>
        </p:spPr>
      </p:pic>
      <p:pic>
        <p:nvPicPr>
          <p:cNvPr id="328" name="Google Shape;328;p49"/>
          <p:cNvPicPr preferRelativeResize="0"/>
          <p:nvPr/>
        </p:nvPicPr>
        <p:blipFill rotWithShape="1">
          <a:blip r:embed="rId9">
            <a:alphaModFix/>
          </a:blip>
          <a:srcRect b="0" l="0" r="0" t="0"/>
          <a:stretch/>
        </p:blipFill>
        <p:spPr>
          <a:xfrm>
            <a:off x="2732741" y="1898581"/>
            <a:ext cx="789744" cy="789744"/>
          </a:xfrm>
          <a:prstGeom prst="rect">
            <a:avLst/>
          </a:prstGeom>
          <a:noFill/>
          <a:ln>
            <a:noFill/>
          </a:ln>
        </p:spPr>
      </p:pic>
      <p:pic>
        <p:nvPicPr>
          <p:cNvPr id="329" name="Google Shape;329;p49"/>
          <p:cNvPicPr preferRelativeResize="0"/>
          <p:nvPr/>
        </p:nvPicPr>
        <p:blipFill rotWithShape="1">
          <a:blip r:embed="rId10">
            <a:alphaModFix/>
          </a:blip>
          <a:srcRect b="0" l="0" r="0" t="0"/>
          <a:stretch/>
        </p:blipFill>
        <p:spPr>
          <a:xfrm>
            <a:off x="3760062" y="1918331"/>
            <a:ext cx="789744" cy="789744"/>
          </a:xfrm>
          <a:prstGeom prst="rect">
            <a:avLst/>
          </a:prstGeom>
          <a:noFill/>
          <a:ln>
            <a:noFill/>
          </a:ln>
        </p:spPr>
      </p:pic>
      <p:pic>
        <p:nvPicPr>
          <p:cNvPr id="330" name="Google Shape;330;p49"/>
          <p:cNvPicPr preferRelativeResize="0"/>
          <p:nvPr/>
        </p:nvPicPr>
        <p:blipFill rotWithShape="1">
          <a:blip r:embed="rId11">
            <a:alphaModFix/>
          </a:blip>
          <a:srcRect b="0" l="0" r="0" t="0"/>
          <a:stretch/>
        </p:blipFill>
        <p:spPr>
          <a:xfrm>
            <a:off x="2766009" y="3093191"/>
            <a:ext cx="789744" cy="789744"/>
          </a:xfrm>
          <a:prstGeom prst="rect">
            <a:avLst/>
          </a:prstGeom>
          <a:noFill/>
          <a:ln>
            <a:noFill/>
          </a:ln>
        </p:spPr>
      </p:pic>
      <p:pic>
        <p:nvPicPr>
          <p:cNvPr id="331" name="Google Shape;331;p49"/>
          <p:cNvPicPr preferRelativeResize="0"/>
          <p:nvPr/>
        </p:nvPicPr>
        <p:blipFill rotWithShape="1">
          <a:blip r:embed="rId12">
            <a:alphaModFix/>
          </a:blip>
          <a:srcRect b="0" l="0" r="0" t="0"/>
          <a:stretch/>
        </p:blipFill>
        <p:spPr>
          <a:xfrm>
            <a:off x="3816730" y="3093191"/>
            <a:ext cx="789744" cy="789744"/>
          </a:xfrm>
          <a:prstGeom prst="rect">
            <a:avLst/>
          </a:prstGeom>
          <a:noFill/>
          <a:ln>
            <a:noFill/>
          </a:ln>
        </p:spPr>
      </p:pic>
      <p:pic>
        <p:nvPicPr>
          <p:cNvPr id="332" name="Google Shape;332;p49"/>
          <p:cNvPicPr preferRelativeResize="0"/>
          <p:nvPr/>
        </p:nvPicPr>
        <p:blipFill rotWithShape="1">
          <a:blip r:embed="rId13">
            <a:alphaModFix/>
          </a:blip>
          <a:srcRect b="0" l="0" r="0" t="0"/>
          <a:stretch/>
        </p:blipFill>
        <p:spPr>
          <a:xfrm>
            <a:off x="1305840" y="1728015"/>
            <a:ext cx="1130881" cy="1130881"/>
          </a:xfrm>
          <a:prstGeom prst="rect">
            <a:avLst/>
          </a:prstGeom>
          <a:noFill/>
          <a:ln>
            <a:noFill/>
          </a:ln>
        </p:spPr>
      </p:pic>
      <p:pic>
        <p:nvPicPr>
          <p:cNvPr id="333" name="Google Shape;333;p49"/>
          <p:cNvPicPr preferRelativeResize="0"/>
          <p:nvPr/>
        </p:nvPicPr>
        <p:blipFill rotWithShape="1">
          <a:blip r:embed="rId14">
            <a:alphaModFix/>
          </a:blip>
          <a:srcRect b="0" l="0" r="0" t="0"/>
          <a:stretch/>
        </p:blipFill>
        <p:spPr>
          <a:xfrm>
            <a:off x="1248779" y="2958981"/>
            <a:ext cx="1130881" cy="1130881"/>
          </a:xfrm>
          <a:prstGeom prst="rect">
            <a:avLst/>
          </a:prstGeom>
          <a:noFill/>
          <a:ln>
            <a:noFill/>
          </a:ln>
        </p:spPr>
      </p:pic>
      <p:pic>
        <p:nvPicPr>
          <p:cNvPr id="334" name="Google Shape;334;p49"/>
          <p:cNvPicPr preferRelativeResize="0"/>
          <p:nvPr/>
        </p:nvPicPr>
        <p:blipFill rotWithShape="1">
          <a:blip r:embed="rId15">
            <a:alphaModFix/>
          </a:blip>
          <a:srcRect b="0" l="0" r="0" t="0"/>
          <a:stretch/>
        </p:blipFill>
        <p:spPr>
          <a:xfrm>
            <a:off x="6502372" y="4291781"/>
            <a:ext cx="1388250" cy="410974"/>
          </a:xfrm>
          <a:prstGeom prst="rect">
            <a:avLst/>
          </a:prstGeom>
          <a:noFill/>
          <a:ln>
            <a:noFill/>
          </a:ln>
        </p:spPr>
      </p:pic>
      <p:pic>
        <p:nvPicPr>
          <p:cNvPr id="335" name="Google Shape;335;p49"/>
          <p:cNvPicPr preferRelativeResize="0"/>
          <p:nvPr/>
        </p:nvPicPr>
        <p:blipFill rotWithShape="1">
          <a:blip r:embed="rId16">
            <a:alphaModFix/>
          </a:blip>
          <a:srcRect b="0" l="0" r="0" t="0"/>
          <a:stretch/>
        </p:blipFill>
        <p:spPr>
          <a:xfrm>
            <a:off x="4561727" y="4291782"/>
            <a:ext cx="1512138" cy="447648"/>
          </a:xfrm>
          <a:prstGeom prst="rect">
            <a:avLst/>
          </a:prstGeom>
          <a:noFill/>
          <a:ln>
            <a:noFill/>
          </a:ln>
        </p:spPr>
      </p:pic>
      <p:pic>
        <p:nvPicPr>
          <p:cNvPr id="336" name="Google Shape;336;p49"/>
          <p:cNvPicPr preferRelativeResize="0"/>
          <p:nvPr/>
        </p:nvPicPr>
        <p:blipFill rotWithShape="1">
          <a:blip r:embed="rId17">
            <a:alphaModFix/>
          </a:blip>
          <a:srcRect b="0" l="0" r="0" t="0"/>
          <a:stretch/>
        </p:blipFill>
        <p:spPr>
          <a:xfrm>
            <a:off x="2779515" y="4292258"/>
            <a:ext cx="1512138" cy="447648"/>
          </a:xfrm>
          <a:prstGeom prst="rect">
            <a:avLst/>
          </a:prstGeom>
          <a:noFill/>
          <a:ln>
            <a:noFill/>
          </a:ln>
        </p:spPr>
      </p:pic>
      <p:pic>
        <p:nvPicPr>
          <p:cNvPr id="337" name="Google Shape;337;p49"/>
          <p:cNvPicPr preferRelativeResize="0"/>
          <p:nvPr/>
        </p:nvPicPr>
        <p:blipFill rotWithShape="1">
          <a:blip r:embed="rId18">
            <a:alphaModFix/>
          </a:blip>
          <a:srcRect b="0" l="0" r="0" t="0"/>
          <a:stretch/>
        </p:blipFill>
        <p:spPr>
          <a:xfrm>
            <a:off x="1363637" y="4292258"/>
            <a:ext cx="1388250" cy="410974"/>
          </a:xfrm>
          <a:prstGeom prst="rect">
            <a:avLst/>
          </a:prstGeom>
          <a:noFill/>
          <a:ln>
            <a:noFill/>
          </a:ln>
        </p:spPr>
      </p:pic>
      <p:sp>
        <p:nvSpPr>
          <p:cNvPr id="338" name="Google Shape;338;p49"/>
          <p:cNvSpPr txBox="1"/>
          <p:nvPr/>
        </p:nvSpPr>
        <p:spPr>
          <a:xfrm>
            <a:off x="747490" y="963021"/>
            <a:ext cx="7988400" cy="3081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dk1"/>
              </a:buClr>
              <a:buSzPts val="1400"/>
              <a:buFont typeface="Arial"/>
              <a:buNone/>
            </a:pPr>
            <a:r>
              <a:rPr b="0" i="0" lang="en" sz="1400" u="none" cap="none" strike="noStrike">
                <a:solidFill>
                  <a:schemeClr val="dk1"/>
                </a:solidFill>
                <a:latin typeface="Poppins"/>
                <a:ea typeface="Poppins"/>
                <a:cs typeface="Poppins"/>
                <a:sym typeface="Poppins"/>
              </a:rPr>
              <a:t>(color can be changed on </a:t>
            </a:r>
            <a:r>
              <a:rPr lang="en" sz="1400">
                <a:solidFill>
                  <a:schemeClr val="dk1"/>
                </a:solidFill>
                <a:latin typeface="Poppins"/>
                <a:ea typeface="Poppins"/>
                <a:cs typeface="Poppins"/>
                <a:sym typeface="Poppins"/>
              </a:rPr>
              <a:t>Format Options</a:t>
            </a:r>
            <a:r>
              <a:rPr b="0" i="0" lang="en" sz="1400" u="none" cap="none" strike="noStrike">
                <a:solidFill>
                  <a:schemeClr val="dk1"/>
                </a:solidFill>
                <a:latin typeface="Poppins"/>
                <a:ea typeface="Poppins"/>
                <a:cs typeface="Poppins"/>
                <a:sym typeface="Poppins"/>
              </a:rPr>
              <a:t>)</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Google Shape;343;p5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Discussion Question #2</a:t>
            </a:r>
            <a:endParaRPr sz="2200"/>
          </a:p>
        </p:txBody>
      </p:sp>
      <p:sp>
        <p:nvSpPr>
          <p:cNvPr id="344" name="Google Shape;344;p50"/>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How is phonics different from phonemic awareness?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45" name="Google Shape;345;p5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46" name="Google Shape;346;p50"/>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51"/>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Discussion Question #3</a:t>
            </a:r>
            <a:endParaRPr sz="2200"/>
          </a:p>
        </p:txBody>
      </p:sp>
      <p:sp>
        <p:nvSpPr>
          <p:cNvPr id="352" name="Google Shape;352;p51"/>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do the terms explicit and systematic mean when it comes to phonics? How is that different from past approaches that may have included some phonics instruction?</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53" name="Google Shape;353;p51"/>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54" name="Google Shape;354;p51"/>
          <p:cNvPicPr preferRelativeResize="0"/>
          <p:nvPr/>
        </p:nvPicPr>
        <p:blipFill rotWithShape="1">
          <a:blip r:embed="rId4">
            <a:alphaModFix/>
          </a:blip>
          <a:srcRect b="0" l="0" r="0" t="0"/>
          <a:stretch/>
        </p:blipFill>
        <p:spPr>
          <a:xfrm rot="10800000">
            <a:off x="7605054" y="307547"/>
            <a:ext cx="1387875" cy="1387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8" name="Shape 358"/>
        <p:cNvGrpSpPr/>
        <p:nvPr/>
      </p:nvGrpSpPr>
      <p:grpSpPr>
        <a:xfrm>
          <a:off x="0" y="0"/>
          <a:ext cx="0" cy="0"/>
          <a:chOff x="0" y="0"/>
          <a:chExt cx="0" cy="0"/>
        </a:xfrm>
      </p:grpSpPr>
      <p:sp>
        <p:nvSpPr>
          <p:cNvPr id="359" name="Google Shape;359;p5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Discussion Question #4</a:t>
            </a:r>
            <a:endParaRPr sz="2200"/>
          </a:p>
        </p:txBody>
      </p:sp>
      <p:sp>
        <p:nvSpPr>
          <p:cNvPr id="360" name="Google Shape;360;p5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Lindsay shares her thoughts on making phonics engaging. Has this been a concern of yours in the past? How can we make phonics more “drill and thrill” than “drill and kill”?</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61" name="Google Shape;361;p5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62" name="Google Shape;362;p52"/>
          <p:cNvPicPr preferRelativeResize="0"/>
          <p:nvPr/>
        </p:nvPicPr>
        <p:blipFill rotWithShape="1">
          <a:blip r:embed="rId4">
            <a:alphaModFix/>
          </a:blip>
          <a:srcRect b="0" l="0" r="0" t="0"/>
          <a:stretch/>
        </p:blipFill>
        <p:spPr>
          <a:xfrm rot="1575792">
            <a:off x="6233039" y="195942"/>
            <a:ext cx="3518074" cy="10414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sp>
        <p:nvSpPr>
          <p:cNvPr id="367" name="Google Shape;367;p5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Discussion Question #5</a:t>
            </a:r>
            <a:endParaRPr sz="2200"/>
          </a:p>
        </p:txBody>
      </p:sp>
      <p:sp>
        <p:nvSpPr>
          <p:cNvPr id="368" name="Google Shape;368;p5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How does Lindsay recommend using spelling assessments (“Show What You Know”)? How is this different from what you have done in the past?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69" name="Google Shape;369;p5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70" name="Google Shape;370;p53"/>
          <p:cNvPicPr preferRelativeResize="0"/>
          <p:nvPr/>
        </p:nvPicPr>
        <p:blipFill rotWithShape="1">
          <a:blip r:embed="rId4">
            <a:alphaModFix/>
          </a:blip>
          <a:srcRect b="0" l="0" r="0" t="0"/>
          <a:stretch/>
        </p:blipFill>
        <p:spPr>
          <a:xfrm rot="-2249820">
            <a:off x="6809843" y="-285274"/>
            <a:ext cx="2479486" cy="2486424"/>
          </a:xfrm>
          <a:prstGeom prst="rect">
            <a:avLst/>
          </a:prstGeom>
          <a:noFill/>
          <a:ln>
            <a:noFill/>
          </a:ln>
        </p:spPr>
      </p:pic>
      <p:pic>
        <p:nvPicPr>
          <p:cNvPr id="371" name="Google Shape;371;p53"/>
          <p:cNvPicPr preferRelativeResize="0"/>
          <p:nvPr/>
        </p:nvPicPr>
        <p:blipFill rotWithShape="1">
          <a:blip r:embed="rId5">
            <a:alphaModFix/>
          </a:blip>
          <a:srcRect b="0" l="0" r="0" t="0"/>
          <a:stretch/>
        </p:blipFill>
        <p:spPr>
          <a:xfrm>
            <a:off x="8447863" y="108409"/>
            <a:ext cx="961806" cy="9718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5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Discussion Question #6</a:t>
            </a:r>
            <a:endParaRPr sz="2200"/>
          </a:p>
        </p:txBody>
      </p:sp>
      <p:sp>
        <p:nvSpPr>
          <p:cNvPr id="377" name="Google Shape;377;p5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resources and routines will you use moving forward to support phonics instruction with your students?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78" name="Google Shape;378;p5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79" name="Google Shape;379;p54"/>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5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Key Takeaway #1</a:t>
            </a:r>
            <a:endParaRPr sz="2200"/>
          </a:p>
        </p:txBody>
      </p:sp>
      <p:sp>
        <p:nvSpPr>
          <p:cNvPr id="385" name="Google Shape;385;p5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Research supports explicit and systematic phonics instruction.</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86" name="Google Shape;386;p5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87" name="Google Shape;387;p55"/>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9"/>
          <p:cNvSpPr txBox="1"/>
          <p:nvPr/>
        </p:nvSpPr>
        <p:spPr>
          <a:xfrm>
            <a:off x="445576" y="2078026"/>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152" name="Google Shape;152;p29"/>
          <p:cNvSpPr txBox="1"/>
          <p:nvPr>
            <p:ph type="ctrTitle"/>
          </p:nvPr>
        </p:nvSpPr>
        <p:spPr>
          <a:xfrm>
            <a:off x="2131541" y="1390135"/>
            <a:ext cx="30954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Introduction</a:t>
            </a:r>
            <a:endParaRPr/>
          </a:p>
        </p:txBody>
      </p:sp>
      <p:pic>
        <p:nvPicPr>
          <p:cNvPr id="153" name="Google Shape;153;p29"/>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Google Shape;392;p5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Key Takeaway #2</a:t>
            </a:r>
            <a:endParaRPr sz="2200"/>
          </a:p>
        </p:txBody>
      </p:sp>
      <p:sp>
        <p:nvSpPr>
          <p:cNvPr id="393" name="Google Shape;393;p56"/>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There is no perfect scope and sequence (order to introduce grapheme-phoneme correspondences), but it’s important to follow one.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394" name="Google Shape;394;p5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395" name="Google Shape;395;p56"/>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396" name="Google Shape;396;p56"/>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0" name="Shape 400"/>
        <p:cNvGrpSpPr/>
        <p:nvPr/>
      </p:nvGrpSpPr>
      <p:grpSpPr>
        <a:xfrm>
          <a:off x="0" y="0"/>
          <a:ext cx="0" cy="0"/>
          <a:chOff x="0" y="0"/>
          <a:chExt cx="0" cy="0"/>
        </a:xfrm>
      </p:grpSpPr>
      <p:sp>
        <p:nvSpPr>
          <p:cNvPr id="401" name="Google Shape;401;p5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Key Takeaway #3</a:t>
            </a:r>
            <a:endParaRPr sz="2200"/>
          </a:p>
        </p:txBody>
      </p:sp>
      <p:sp>
        <p:nvSpPr>
          <p:cNvPr id="402" name="Google Shape;402;p57"/>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“Letter of the Week” is not fast enough for effective phonics instruction. Some programs recommend a letter a day; there is research to support 2-3 per week as ideal, including/especially with at-risk learners.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03" name="Google Shape;403;p5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04" name="Google Shape;404;p57"/>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8" name="Shape 408"/>
        <p:cNvGrpSpPr/>
        <p:nvPr/>
      </p:nvGrpSpPr>
      <p:grpSpPr>
        <a:xfrm>
          <a:off x="0" y="0"/>
          <a:ext cx="0" cy="0"/>
          <a:chOff x="0" y="0"/>
          <a:chExt cx="0" cy="0"/>
        </a:xfrm>
      </p:grpSpPr>
      <p:sp>
        <p:nvSpPr>
          <p:cNvPr id="409" name="Google Shape;409;p5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Key Takeaway #4</a:t>
            </a:r>
            <a:endParaRPr sz="2200"/>
          </a:p>
        </p:txBody>
      </p:sp>
      <p:sp>
        <p:nvSpPr>
          <p:cNvPr id="410" name="Google Shape;410;p58"/>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Daily phonics lessons should follow an “I Do, We Do, You Do” approach.</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11" name="Google Shape;411;p5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12" name="Google Shape;412;p58"/>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sp>
        <p:nvSpPr>
          <p:cNvPr id="417" name="Google Shape;417;p5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Key Takeaway #5</a:t>
            </a:r>
            <a:endParaRPr sz="2200"/>
          </a:p>
        </p:txBody>
      </p:sp>
      <p:sp>
        <p:nvSpPr>
          <p:cNvPr id="418" name="Google Shape;418;p59"/>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Practice is essential, including providing all students with multiple opportunities to respond during each lesson.</a:t>
            </a:r>
            <a:r>
              <a:rPr lang="en" sz="1100">
                <a:solidFill>
                  <a:schemeClr val="dk1"/>
                </a:solidFill>
                <a:latin typeface="Poppins Light"/>
                <a:ea typeface="Poppins Light"/>
                <a:cs typeface="Poppins Light"/>
                <a:sym typeface="Poppins Light"/>
              </a:rPr>
              <a:t> </a:t>
            </a:r>
            <a:endParaRPr>
              <a:latin typeface="Poppins Light"/>
              <a:ea typeface="Poppins Light"/>
              <a:cs typeface="Poppins Light"/>
              <a:sym typeface="Poppins Light"/>
            </a:endParaRPr>
          </a:p>
        </p:txBody>
      </p:sp>
      <p:sp>
        <p:nvSpPr>
          <p:cNvPr id="419" name="Google Shape;419;p5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20" name="Google Shape;420;p59"/>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4" name="Shape 424"/>
        <p:cNvGrpSpPr/>
        <p:nvPr/>
      </p:nvGrpSpPr>
      <p:grpSpPr>
        <a:xfrm>
          <a:off x="0" y="0"/>
          <a:ext cx="0" cy="0"/>
          <a:chOff x="0" y="0"/>
          <a:chExt cx="0" cy="0"/>
        </a:xfrm>
      </p:grpSpPr>
      <p:sp>
        <p:nvSpPr>
          <p:cNvPr id="425" name="Google Shape;425;p6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2: Key Takeaway #6</a:t>
            </a:r>
            <a:endParaRPr sz="2200"/>
          </a:p>
        </p:txBody>
      </p:sp>
      <p:sp>
        <p:nvSpPr>
          <p:cNvPr id="426" name="Google Shape;426;p60"/>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While there isn’t solid research to support multisensory methods, they may be motivating for students and help with focus, so there’s no reason not to include them. </a:t>
            </a:r>
            <a:endParaRPr sz="1800">
              <a:latin typeface="Poppins Light"/>
              <a:ea typeface="Poppins Light"/>
              <a:cs typeface="Poppins Light"/>
              <a:sym typeface="Poppins Light"/>
            </a:endParaRPr>
          </a:p>
        </p:txBody>
      </p:sp>
      <p:sp>
        <p:nvSpPr>
          <p:cNvPr id="427" name="Google Shape;427;p6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28" name="Google Shape;428;p60"/>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429" name="Google Shape;429;p60"/>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p61"/>
          <p:cNvSpPr txBox="1"/>
          <p:nvPr/>
        </p:nvSpPr>
        <p:spPr>
          <a:xfrm>
            <a:off x="459551" y="3106413"/>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435" name="Google Shape;435;p61"/>
          <p:cNvSpPr txBox="1"/>
          <p:nvPr>
            <p:ph type="ctrTitle"/>
          </p:nvPr>
        </p:nvSpPr>
        <p:spPr>
          <a:xfrm>
            <a:off x="2173474" y="2571750"/>
            <a:ext cx="59610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3:</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Teach Decoding Strategies, Not Cueing Strategies</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436" name="Google Shape;436;p61"/>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0" name="Shape 440"/>
        <p:cNvGrpSpPr/>
        <p:nvPr/>
      </p:nvGrpSpPr>
      <p:grpSpPr>
        <a:xfrm>
          <a:off x="0" y="0"/>
          <a:ext cx="0" cy="0"/>
          <a:chOff x="0" y="0"/>
          <a:chExt cx="0" cy="0"/>
        </a:xfrm>
      </p:grpSpPr>
      <p:sp>
        <p:nvSpPr>
          <p:cNvPr id="441" name="Google Shape;441;p6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Discussion Question #1</a:t>
            </a:r>
            <a:endParaRPr sz="2200"/>
          </a:p>
        </p:txBody>
      </p:sp>
      <p:sp>
        <p:nvSpPr>
          <p:cNvPr id="442" name="Google Shape;442;p6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43" name="Google Shape;443;p6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44" name="Google Shape;444;p62"/>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445" name="Google Shape;445;p62"/>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9" name="Shape 449"/>
        <p:cNvGrpSpPr/>
        <p:nvPr/>
      </p:nvGrpSpPr>
      <p:grpSpPr>
        <a:xfrm>
          <a:off x="0" y="0"/>
          <a:ext cx="0" cy="0"/>
          <a:chOff x="0" y="0"/>
          <a:chExt cx="0" cy="0"/>
        </a:xfrm>
      </p:grpSpPr>
      <p:sp>
        <p:nvSpPr>
          <p:cNvPr id="450" name="Google Shape;450;p6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Discussion Question #2</a:t>
            </a:r>
            <a:endParaRPr sz="2200"/>
          </a:p>
        </p:txBody>
      </p:sp>
      <p:sp>
        <p:nvSpPr>
          <p:cNvPr id="451" name="Google Shape;451;p6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is the three-cueing system? Why do we not want to teach these strategies?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52" name="Google Shape;452;p6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53" name="Google Shape;453;p63"/>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p6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Discussion Question #3</a:t>
            </a:r>
            <a:endParaRPr sz="2200"/>
          </a:p>
        </p:txBody>
      </p:sp>
      <p:sp>
        <p:nvSpPr>
          <p:cNvPr id="459" name="Google Shape;459;p6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is orthographic mapping? How does it differ from decoding?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60" name="Google Shape;460;p6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61" name="Google Shape;461;p64"/>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462" name="Google Shape;462;p64"/>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6" name="Shape 466"/>
        <p:cNvGrpSpPr/>
        <p:nvPr/>
      </p:nvGrpSpPr>
      <p:grpSpPr>
        <a:xfrm>
          <a:off x="0" y="0"/>
          <a:ext cx="0" cy="0"/>
          <a:chOff x="0" y="0"/>
          <a:chExt cx="0" cy="0"/>
        </a:xfrm>
      </p:grpSpPr>
      <p:sp>
        <p:nvSpPr>
          <p:cNvPr id="467" name="Google Shape;467;p6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Discussion Question #4</a:t>
            </a:r>
            <a:endParaRPr sz="2200"/>
          </a:p>
        </p:txBody>
      </p:sp>
      <p:sp>
        <p:nvSpPr>
          <p:cNvPr id="468" name="Google Shape;468;p6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How does the approach in this chapter differ from what you may have done in the past? How will you move forward encouraging decoding strategies instead of cueing?</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69" name="Google Shape;469;p6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70" name="Google Shape;470;p65"/>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3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Introduction: Discussion Question #1</a:t>
            </a:r>
            <a:endParaRPr sz="2200"/>
          </a:p>
        </p:txBody>
      </p:sp>
      <p:sp>
        <p:nvSpPr>
          <p:cNvPr id="159" name="Google Shape;159;p30"/>
          <p:cNvSpPr txBox="1"/>
          <p:nvPr/>
        </p:nvSpPr>
        <p:spPr>
          <a:xfrm>
            <a:off x="1085700" y="2367575"/>
            <a:ext cx="6972600" cy="19431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did author Lindsay Kemeny’s personal and professional worlds collide? Do you have any personal connections to reading struggles?</a:t>
            </a:r>
            <a:endParaRPr sz="1600">
              <a:latin typeface="Poppins Light"/>
              <a:ea typeface="Poppins Light"/>
              <a:cs typeface="Poppins Light"/>
              <a:sym typeface="Poppins Light"/>
            </a:endParaRPr>
          </a:p>
        </p:txBody>
      </p:sp>
      <p:sp>
        <p:nvSpPr>
          <p:cNvPr id="160" name="Google Shape;160;p30"/>
          <p:cNvSpPr txBox="1"/>
          <p:nvPr/>
        </p:nvSpPr>
        <p:spPr>
          <a:xfrm>
            <a:off x="1176939" y="949601"/>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161" name="Google Shape;161;p30"/>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
        <p:nvSpPr>
          <p:cNvPr id="162" name="Google Shape;162;p30"/>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4" name="Shape 474"/>
        <p:cNvGrpSpPr/>
        <p:nvPr/>
      </p:nvGrpSpPr>
      <p:grpSpPr>
        <a:xfrm>
          <a:off x="0" y="0"/>
          <a:ext cx="0" cy="0"/>
          <a:chOff x="0" y="0"/>
          <a:chExt cx="0" cy="0"/>
        </a:xfrm>
      </p:grpSpPr>
      <p:sp>
        <p:nvSpPr>
          <p:cNvPr id="475" name="Google Shape;475;p6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Discussion Question #5</a:t>
            </a:r>
            <a:endParaRPr sz="2200"/>
          </a:p>
        </p:txBody>
      </p:sp>
      <p:sp>
        <p:nvSpPr>
          <p:cNvPr id="476" name="Google Shape;476;p66"/>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Is this “move” something that will need to be communicated to the parents and guardians of your students for application at home? How will you do this as a teacher, division or school?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77" name="Google Shape;477;p6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78" name="Google Shape;478;p66"/>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479" name="Google Shape;479;p66"/>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3" name="Shape 483"/>
        <p:cNvGrpSpPr/>
        <p:nvPr/>
      </p:nvGrpSpPr>
      <p:grpSpPr>
        <a:xfrm>
          <a:off x="0" y="0"/>
          <a:ext cx="0" cy="0"/>
          <a:chOff x="0" y="0"/>
          <a:chExt cx="0" cy="0"/>
        </a:xfrm>
      </p:grpSpPr>
      <p:sp>
        <p:nvSpPr>
          <p:cNvPr id="484" name="Google Shape;484;p6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Key </a:t>
            </a:r>
            <a:r>
              <a:rPr b="1" lang="en" sz="2200">
                <a:latin typeface="Poppins"/>
                <a:ea typeface="Poppins"/>
                <a:cs typeface="Poppins"/>
                <a:sym typeface="Poppins"/>
              </a:rPr>
              <a:t>Takeaway</a:t>
            </a:r>
            <a:r>
              <a:rPr b="1" lang="en" sz="2200">
                <a:latin typeface="Poppins"/>
                <a:ea typeface="Poppins"/>
                <a:cs typeface="Poppins"/>
                <a:sym typeface="Poppins"/>
              </a:rPr>
              <a:t> #1</a:t>
            </a:r>
            <a:endParaRPr sz="2200"/>
          </a:p>
        </p:txBody>
      </p:sp>
      <p:sp>
        <p:nvSpPr>
          <p:cNvPr id="485" name="Google Shape;485;p67"/>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When students learn to read using patterned text or by guessing words based on pictures, they may initially look successful but are using the strategies of poor readers. We want to teach the strategies that strong readers use!</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86" name="Google Shape;486;p6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87" name="Google Shape;487;p67"/>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1" name="Shape 491"/>
        <p:cNvGrpSpPr/>
        <p:nvPr/>
      </p:nvGrpSpPr>
      <p:grpSpPr>
        <a:xfrm>
          <a:off x="0" y="0"/>
          <a:ext cx="0" cy="0"/>
          <a:chOff x="0" y="0"/>
          <a:chExt cx="0" cy="0"/>
        </a:xfrm>
      </p:grpSpPr>
      <p:sp>
        <p:nvSpPr>
          <p:cNvPr id="492" name="Google Shape;492;p6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Key Takeaway #2</a:t>
            </a:r>
            <a:endParaRPr sz="2200"/>
          </a:p>
        </p:txBody>
      </p:sp>
      <p:sp>
        <p:nvSpPr>
          <p:cNvPr id="493" name="Google Shape;493;p68"/>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Note how Move 3 supports Recommendation 27a from the Ontario Human Rights Commission’s Right to Read report: “Remove all references to cueing, cueing systems and guessing strategies for word reading.”</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494" name="Google Shape;494;p6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495" name="Google Shape;495;p68"/>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9" name="Shape 499"/>
        <p:cNvGrpSpPr/>
        <p:nvPr/>
      </p:nvGrpSpPr>
      <p:grpSpPr>
        <a:xfrm>
          <a:off x="0" y="0"/>
          <a:ext cx="0" cy="0"/>
          <a:chOff x="0" y="0"/>
          <a:chExt cx="0" cy="0"/>
        </a:xfrm>
      </p:grpSpPr>
      <p:sp>
        <p:nvSpPr>
          <p:cNvPr id="500" name="Google Shape;500;p6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Key Takeaway #3</a:t>
            </a:r>
            <a:endParaRPr sz="2200"/>
          </a:p>
        </p:txBody>
      </p:sp>
      <p:sp>
        <p:nvSpPr>
          <p:cNvPr id="501" name="Google Shape;501;p69"/>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Educators can encourage students to finger track, keep their eyes on the word and decode, and can provide an unknown sound rather than encouraging guessing. Adults at home can be supported to do the same.</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02" name="Google Shape;502;p6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03" name="Google Shape;503;p69"/>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7" name="Shape 507"/>
        <p:cNvGrpSpPr/>
        <p:nvPr/>
      </p:nvGrpSpPr>
      <p:grpSpPr>
        <a:xfrm>
          <a:off x="0" y="0"/>
          <a:ext cx="0" cy="0"/>
          <a:chOff x="0" y="0"/>
          <a:chExt cx="0" cy="0"/>
        </a:xfrm>
      </p:grpSpPr>
      <p:sp>
        <p:nvSpPr>
          <p:cNvPr id="508" name="Google Shape;508;p7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3: Key Takeaway #4</a:t>
            </a:r>
            <a:endParaRPr sz="2200"/>
          </a:p>
        </p:txBody>
      </p:sp>
      <p:sp>
        <p:nvSpPr>
          <p:cNvPr id="509" name="Google Shape;509;p70"/>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Continuous blending and breaking words into syllables can help students decode.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10" name="Google Shape;510;p7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11" name="Google Shape;511;p70"/>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512" name="Google Shape;512;p70"/>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6" name="Shape 516"/>
        <p:cNvGrpSpPr/>
        <p:nvPr/>
      </p:nvGrpSpPr>
      <p:grpSpPr>
        <a:xfrm>
          <a:off x="0" y="0"/>
          <a:ext cx="0" cy="0"/>
          <a:chOff x="0" y="0"/>
          <a:chExt cx="0" cy="0"/>
        </a:xfrm>
      </p:grpSpPr>
      <p:sp>
        <p:nvSpPr>
          <p:cNvPr id="517" name="Google Shape;517;p71"/>
          <p:cNvSpPr txBox="1"/>
          <p:nvPr/>
        </p:nvSpPr>
        <p:spPr>
          <a:xfrm>
            <a:off x="459551" y="2916651"/>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518" name="Google Shape;518;p71"/>
          <p:cNvSpPr txBox="1"/>
          <p:nvPr>
            <p:ph type="ctrTitle"/>
          </p:nvPr>
        </p:nvSpPr>
        <p:spPr>
          <a:xfrm>
            <a:off x="2187484" y="3060300"/>
            <a:ext cx="60450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4:</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Use Decodable Texts </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Instead of Predictable Texts With Beginning Readers</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519" name="Google Shape;519;p71"/>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3" name="Shape 523"/>
        <p:cNvGrpSpPr/>
        <p:nvPr/>
      </p:nvGrpSpPr>
      <p:grpSpPr>
        <a:xfrm>
          <a:off x="0" y="0"/>
          <a:ext cx="0" cy="0"/>
          <a:chOff x="0" y="0"/>
          <a:chExt cx="0" cy="0"/>
        </a:xfrm>
      </p:grpSpPr>
      <p:sp>
        <p:nvSpPr>
          <p:cNvPr id="524" name="Google Shape;524;p7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Discussion Question #1</a:t>
            </a:r>
            <a:endParaRPr sz="2200"/>
          </a:p>
        </p:txBody>
      </p:sp>
      <p:sp>
        <p:nvSpPr>
          <p:cNvPr id="525" name="Google Shape;525;p7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26" name="Google Shape;526;p7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27" name="Google Shape;527;p72"/>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528" name="Google Shape;528;p72"/>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2" name="Shape 532"/>
        <p:cNvGrpSpPr/>
        <p:nvPr/>
      </p:nvGrpSpPr>
      <p:grpSpPr>
        <a:xfrm>
          <a:off x="0" y="0"/>
          <a:ext cx="0" cy="0"/>
          <a:chOff x="0" y="0"/>
          <a:chExt cx="0" cy="0"/>
        </a:xfrm>
      </p:grpSpPr>
      <p:sp>
        <p:nvSpPr>
          <p:cNvPr id="533" name="Google Shape;533;p7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Discussion Question #2</a:t>
            </a:r>
            <a:endParaRPr sz="2200"/>
          </a:p>
        </p:txBody>
      </p:sp>
      <p:sp>
        <p:nvSpPr>
          <p:cNvPr id="534" name="Google Shape;534;p7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experience do you have with predictable texts? Have you noticed the same issues as Lindsay when it comes to the disconnect between these books and phonics instruction?</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35" name="Google Shape;535;p7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36" name="Google Shape;536;p73"/>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0" name="Shape 540"/>
        <p:cNvGrpSpPr/>
        <p:nvPr/>
      </p:nvGrpSpPr>
      <p:grpSpPr>
        <a:xfrm>
          <a:off x="0" y="0"/>
          <a:ext cx="0" cy="0"/>
          <a:chOff x="0" y="0"/>
          <a:chExt cx="0" cy="0"/>
        </a:xfrm>
      </p:grpSpPr>
      <p:sp>
        <p:nvSpPr>
          <p:cNvPr id="541" name="Google Shape;541;p7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Discussion Question #3</a:t>
            </a:r>
            <a:endParaRPr sz="2200"/>
          </a:p>
        </p:txBody>
      </p:sp>
      <p:sp>
        <p:nvSpPr>
          <p:cNvPr id="542" name="Google Shape;542;p7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are decodable texts? What experience do you have using them with students?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43" name="Google Shape;543;p7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44" name="Google Shape;544;p74"/>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545" name="Google Shape;545;p74"/>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9" name="Shape 549"/>
        <p:cNvGrpSpPr/>
        <p:nvPr/>
      </p:nvGrpSpPr>
      <p:grpSpPr>
        <a:xfrm>
          <a:off x="0" y="0"/>
          <a:ext cx="0" cy="0"/>
          <a:chOff x="0" y="0"/>
          <a:chExt cx="0" cy="0"/>
        </a:xfrm>
      </p:grpSpPr>
      <p:sp>
        <p:nvSpPr>
          <p:cNvPr id="550" name="Google Shape;550;p7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Discussion Question #4</a:t>
            </a:r>
            <a:endParaRPr sz="2200"/>
          </a:p>
        </p:txBody>
      </p:sp>
      <p:sp>
        <p:nvSpPr>
          <p:cNvPr id="551" name="Google Shape;551;p7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misconceptions does Lindsay discuss regarding decodable texts? Which one was your biggest concern before reading this chapter? Has she helped to alleviate your worries?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52" name="Google Shape;552;p7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53" name="Google Shape;553;p75"/>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1"/>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Introduction: Discussion Question #2</a:t>
            </a:r>
            <a:endParaRPr sz="2200"/>
          </a:p>
        </p:txBody>
      </p:sp>
      <p:sp>
        <p:nvSpPr>
          <p:cNvPr id="168" name="Google Shape;168;p31"/>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Lindsay mentions that she “was taught that reading develops naturally and that [her] students would grow into readers if [she] surrounded them with great books and encouraged a love of reading.”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were you taught about how students learn to read?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169" name="Google Shape;169;p31"/>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sp>
        <p:nvSpPr>
          <p:cNvPr id="170" name="Google Shape;170;p31"/>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pic>
        <p:nvPicPr>
          <p:cNvPr id="171" name="Google Shape;171;p31"/>
          <p:cNvPicPr preferRelativeResize="0"/>
          <p:nvPr/>
        </p:nvPicPr>
        <p:blipFill rotWithShape="1">
          <a:blip r:embed="rId4">
            <a:alphaModFix/>
          </a:blip>
          <a:srcRect b="0" l="0" r="0" t="0"/>
          <a:stretch/>
        </p:blipFill>
        <p:spPr>
          <a:xfrm rot="-1508534">
            <a:off x="7804679" y="246753"/>
            <a:ext cx="1214719" cy="1214719"/>
          </a:xfrm>
          <a:prstGeom prst="rect">
            <a:avLst/>
          </a:prstGeom>
          <a:noFill/>
          <a:ln>
            <a:noFill/>
          </a:ln>
        </p:spPr>
      </p:pic>
      <p:pic>
        <p:nvPicPr>
          <p:cNvPr id="172" name="Google Shape;172;p31"/>
          <p:cNvPicPr preferRelativeResize="0"/>
          <p:nvPr/>
        </p:nvPicPr>
        <p:blipFill rotWithShape="1">
          <a:blip r:embed="rId5">
            <a:alphaModFix/>
          </a:blip>
          <a:srcRect b="0" l="0" r="0" t="0"/>
          <a:stretch/>
        </p:blipFill>
        <p:spPr>
          <a:xfrm>
            <a:off x="7736522" y="1166996"/>
            <a:ext cx="789744" cy="78974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7" name="Shape 557"/>
        <p:cNvGrpSpPr/>
        <p:nvPr/>
      </p:nvGrpSpPr>
      <p:grpSpPr>
        <a:xfrm>
          <a:off x="0" y="0"/>
          <a:ext cx="0" cy="0"/>
          <a:chOff x="0" y="0"/>
          <a:chExt cx="0" cy="0"/>
        </a:xfrm>
      </p:grpSpPr>
      <p:sp>
        <p:nvSpPr>
          <p:cNvPr id="558" name="Google Shape;558;p7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Discussion Question #5</a:t>
            </a:r>
            <a:endParaRPr sz="2200"/>
          </a:p>
        </p:txBody>
      </p:sp>
      <p:sp>
        <p:nvSpPr>
          <p:cNvPr id="559" name="Google Shape;559;p76"/>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are some suggestions Lindsay makes for using decodable texts in the classroom? What ideas will you implement in your role?</a:t>
            </a:r>
            <a:r>
              <a:rPr lang="en" sz="1800">
                <a:solidFill>
                  <a:schemeClr val="dk1"/>
                </a:solidFill>
                <a:latin typeface="Poppins Light"/>
                <a:ea typeface="Poppins Light"/>
                <a:cs typeface="Poppins Light"/>
                <a:sym typeface="Poppins Light"/>
              </a:rPr>
              <a: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60" name="Google Shape;560;p7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61" name="Google Shape;561;p76"/>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562" name="Google Shape;562;p76"/>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6" name="Shape 566"/>
        <p:cNvGrpSpPr/>
        <p:nvPr/>
      </p:nvGrpSpPr>
      <p:grpSpPr>
        <a:xfrm>
          <a:off x="0" y="0"/>
          <a:ext cx="0" cy="0"/>
          <a:chOff x="0" y="0"/>
          <a:chExt cx="0" cy="0"/>
        </a:xfrm>
      </p:grpSpPr>
      <p:sp>
        <p:nvSpPr>
          <p:cNvPr id="567" name="Google Shape;567;p7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Key </a:t>
            </a:r>
            <a:r>
              <a:rPr b="1" lang="en" sz="2200">
                <a:latin typeface="Poppins"/>
                <a:ea typeface="Poppins"/>
                <a:cs typeface="Poppins"/>
                <a:sym typeface="Poppins"/>
              </a:rPr>
              <a:t>Takeaway</a:t>
            </a:r>
            <a:r>
              <a:rPr b="1" lang="en" sz="2200">
                <a:latin typeface="Poppins"/>
                <a:ea typeface="Poppins"/>
                <a:cs typeface="Poppins"/>
                <a:sym typeface="Poppins"/>
              </a:rPr>
              <a:t> #1</a:t>
            </a:r>
            <a:endParaRPr sz="2200"/>
          </a:p>
        </p:txBody>
      </p:sp>
      <p:sp>
        <p:nvSpPr>
          <p:cNvPr id="568" name="Google Shape;568;p77"/>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Predictable (by pattern/picture) texts don’t allow students to practise decoding skills, which are essential to reading, and instil bad habits that are hard to break.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69" name="Google Shape;569;p7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70" name="Google Shape;570;p77"/>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4" name="Shape 574"/>
        <p:cNvGrpSpPr/>
        <p:nvPr/>
      </p:nvGrpSpPr>
      <p:grpSpPr>
        <a:xfrm>
          <a:off x="0" y="0"/>
          <a:ext cx="0" cy="0"/>
          <a:chOff x="0" y="0"/>
          <a:chExt cx="0" cy="0"/>
        </a:xfrm>
      </p:grpSpPr>
      <p:sp>
        <p:nvSpPr>
          <p:cNvPr id="575" name="Google Shape;575;p7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Key </a:t>
            </a:r>
            <a:r>
              <a:rPr b="1" lang="en" sz="2200">
                <a:latin typeface="Poppins"/>
                <a:ea typeface="Poppins"/>
                <a:cs typeface="Poppins"/>
                <a:sym typeface="Poppins"/>
              </a:rPr>
              <a:t>Takeaway</a:t>
            </a:r>
            <a:r>
              <a:rPr b="1" lang="en" sz="2200">
                <a:latin typeface="Poppins"/>
                <a:ea typeface="Poppins"/>
                <a:cs typeface="Poppins"/>
                <a:sym typeface="Poppins"/>
              </a:rPr>
              <a:t> #2</a:t>
            </a:r>
            <a:endParaRPr sz="2200"/>
          </a:p>
        </p:txBody>
      </p:sp>
      <p:sp>
        <p:nvSpPr>
          <p:cNvPr id="576" name="Google Shape;576;p78"/>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The term “decodable” is relative - a book is decodable to a specific child if they have been taught its grapheme-phoneme correspondences. Aim to use books aligned with your phonics scope and sequence.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77" name="Google Shape;577;p7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78" name="Google Shape;578;p78"/>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579" name="Google Shape;579;p78"/>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sp>
        <p:nvSpPr>
          <p:cNvPr id="584" name="Google Shape;584;p7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Key Takeaway #3</a:t>
            </a:r>
            <a:endParaRPr sz="2200"/>
          </a:p>
        </p:txBody>
      </p:sp>
      <p:sp>
        <p:nvSpPr>
          <p:cNvPr id="585" name="Google Shape;585;p79"/>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“...students will read slower at first, but they are making wonderful connections and, eventually, they will likely surpass those students who rely on memorization, pictures, and context clues.” (p. 84)</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86" name="Google Shape;586;p7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87" name="Google Shape;587;p79"/>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1" name="Shape 591"/>
        <p:cNvGrpSpPr/>
        <p:nvPr/>
      </p:nvGrpSpPr>
      <p:grpSpPr>
        <a:xfrm>
          <a:off x="0" y="0"/>
          <a:ext cx="0" cy="0"/>
          <a:chOff x="0" y="0"/>
          <a:chExt cx="0" cy="0"/>
        </a:xfrm>
      </p:grpSpPr>
      <p:sp>
        <p:nvSpPr>
          <p:cNvPr id="592" name="Google Shape;592;p8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Key </a:t>
            </a:r>
            <a:r>
              <a:rPr b="1" lang="en" sz="2200">
                <a:latin typeface="Poppins"/>
                <a:ea typeface="Poppins"/>
                <a:cs typeface="Poppins"/>
                <a:sym typeface="Poppins"/>
              </a:rPr>
              <a:t>Takeaway</a:t>
            </a:r>
            <a:r>
              <a:rPr b="1" lang="en" sz="2200">
                <a:latin typeface="Poppins"/>
                <a:ea typeface="Poppins"/>
                <a:cs typeface="Poppins"/>
                <a:sym typeface="Poppins"/>
              </a:rPr>
              <a:t> #4</a:t>
            </a:r>
            <a:endParaRPr sz="2200"/>
          </a:p>
        </p:txBody>
      </p:sp>
      <p:sp>
        <p:nvSpPr>
          <p:cNvPr id="593" name="Google Shape;593;p80"/>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Decodables are for practising skills; students should still be exposed to rich read-alouds, be supported through grade-appropriate content material and have access to authentic (trade) books. Like training wheels, students transition out of decodables as soon as they are ready.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594" name="Google Shape;594;p8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595" name="Google Shape;595;p80"/>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9" name="Shape 599"/>
        <p:cNvGrpSpPr/>
        <p:nvPr/>
      </p:nvGrpSpPr>
      <p:grpSpPr>
        <a:xfrm>
          <a:off x="0" y="0"/>
          <a:ext cx="0" cy="0"/>
          <a:chOff x="0" y="0"/>
          <a:chExt cx="0" cy="0"/>
        </a:xfrm>
      </p:grpSpPr>
      <p:sp>
        <p:nvSpPr>
          <p:cNvPr id="600" name="Google Shape;600;p81"/>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4: Key </a:t>
            </a:r>
            <a:r>
              <a:rPr b="1" lang="en" sz="2200">
                <a:latin typeface="Poppins"/>
                <a:ea typeface="Poppins"/>
                <a:cs typeface="Poppins"/>
                <a:sym typeface="Poppins"/>
              </a:rPr>
              <a:t>Takeaway</a:t>
            </a:r>
            <a:r>
              <a:rPr b="1" lang="en" sz="2200">
                <a:latin typeface="Poppins"/>
                <a:ea typeface="Poppins"/>
                <a:cs typeface="Poppins"/>
                <a:sym typeface="Poppins"/>
              </a:rPr>
              <a:t> #5</a:t>
            </a:r>
            <a:endParaRPr sz="2200"/>
          </a:p>
        </p:txBody>
      </p:sp>
      <p:sp>
        <p:nvSpPr>
          <p:cNvPr id="601" name="Google Shape;601;p81"/>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Levelled texts can be repurposed - while we shouldn’t assign students to a level or use them for guided reading anymore, they can be organized by topic in classroom libraries and book rooms. </a:t>
            </a:r>
            <a:r>
              <a:rPr lang="en" sz="1800">
                <a:solidFill>
                  <a:schemeClr val="dk1"/>
                </a:solidFill>
                <a:latin typeface="Poppins Light"/>
                <a:ea typeface="Poppins Light"/>
                <a:cs typeface="Poppins Light"/>
                <a:sym typeface="Poppins Light"/>
              </a:rPr>
              <a: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02" name="Google Shape;602;p81"/>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03" name="Google Shape;603;p81"/>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604" name="Google Shape;604;p81"/>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8" name="Shape 608"/>
        <p:cNvGrpSpPr/>
        <p:nvPr/>
      </p:nvGrpSpPr>
      <p:grpSpPr>
        <a:xfrm>
          <a:off x="0" y="0"/>
          <a:ext cx="0" cy="0"/>
          <a:chOff x="0" y="0"/>
          <a:chExt cx="0" cy="0"/>
        </a:xfrm>
      </p:grpSpPr>
      <p:sp>
        <p:nvSpPr>
          <p:cNvPr id="609" name="Google Shape;609;p82"/>
          <p:cNvSpPr txBox="1"/>
          <p:nvPr/>
        </p:nvSpPr>
        <p:spPr>
          <a:xfrm>
            <a:off x="445576" y="2762901"/>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610" name="Google Shape;610;p82"/>
          <p:cNvSpPr txBox="1"/>
          <p:nvPr>
            <p:ph type="ctrTitle"/>
          </p:nvPr>
        </p:nvSpPr>
        <p:spPr>
          <a:xfrm>
            <a:off x="2145534" y="2571750"/>
            <a:ext cx="61707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5: </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Embrace a Better Approach to Teaching “Sight Words”</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611" name="Google Shape;611;p82"/>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5" name="Shape 615"/>
        <p:cNvGrpSpPr/>
        <p:nvPr/>
      </p:nvGrpSpPr>
      <p:grpSpPr>
        <a:xfrm>
          <a:off x="0" y="0"/>
          <a:ext cx="0" cy="0"/>
          <a:chOff x="0" y="0"/>
          <a:chExt cx="0" cy="0"/>
        </a:xfrm>
      </p:grpSpPr>
      <p:sp>
        <p:nvSpPr>
          <p:cNvPr id="616" name="Google Shape;616;p8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Discussion Question #1</a:t>
            </a:r>
            <a:endParaRPr sz="2200"/>
          </a:p>
        </p:txBody>
      </p:sp>
      <p:sp>
        <p:nvSpPr>
          <p:cNvPr id="617" name="Google Shape;617;p8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18" name="Google Shape;618;p8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19" name="Google Shape;619;p83"/>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3" name="Shape 623"/>
        <p:cNvGrpSpPr/>
        <p:nvPr/>
      </p:nvGrpSpPr>
      <p:grpSpPr>
        <a:xfrm>
          <a:off x="0" y="0"/>
          <a:ext cx="0" cy="0"/>
          <a:chOff x="0" y="0"/>
          <a:chExt cx="0" cy="0"/>
        </a:xfrm>
      </p:grpSpPr>
      <p:sp>
        <p:nvSpPr>
          <p:cNvPr id="624" name="Google Shape;624;p8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Discussion Question #2</a:t>
            </a:r>
            <a:endParaRPr sz="2200"/>
          </a:p>
        </p:txBody>
      </p:sp>
      <p:sp>
        <p:nvSpPr>
          <p:cNvPr id="625" name="Google Shape;625;p8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was your previous understanding of “sight words”? What were you taught about the best way to teach these words to students? How has your understanding now changed?</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26" name="Google Shape;626;p8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27" name="Google Shape;627;p84"/>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628" name="Google Shape;628;p84"/>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2" name="Shape 632"/>
        <p:cNvGrpSpPr/>
        <p:nvPr/>
      </p:nvGrpSpPr>
      <p:grpSpPr>
        <a:xfrm>
          <a:off x="0" y="0"/>
          <a:ext cx="0" cy="0"/>
          <a:chOff x="0" y="0"/>
          <a:chExt cx="0" cy="0"/>
        </a:xfrm>
      </p:grpSpPr>
      <p:sp>
        <p:nvSpPr>
          <p:cNvPr id="633" name="Google Shape;633;p8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Discussion Question #3</a:t>
            </a:r>
            <a:endParaRPr sz="2200"/>
          </a:p>
        </p:txBody>
      </p:sp>
      <p:sp>
        <p:nvSpPr>
          <p:cNvPr id="634" name="Google Shape;634;p8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is the heart word approach? How could this method support your instruction?</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35" name="Google Shape;635;p8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36" name="Google Shape;636;p85"/>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Introduction: Discussion Question #3</a:t>
            </a:r>
            <a:endParaRPr sz="2200"/>
          </a:p>
        </p:txBody>
      </p:sp>
      <p:sp>
        <p:nvSpPr>
          <p:cNvPr id="178" name="Google Shape;178;p3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are the two main sections of Scarborough’s Reading Rope? Is this visual representation new to you? What questions do you have about it? </a:t>
            </a:r>
            <a:endParaRPr sz="1800">
              <a:latin typeface="Poppins Light"/>
              <a:ea typeface="Poppins Light"/>
              <a:cs typeface="Poppins Light"/>
              <a:sym typeface="Poppins Light"/>
            </a:endParaRPr>
          </a:p>
        </p:txBody>
      </p:sp>
      <p:sp>
        <p:nvSpPr>
          <p:cNvPr id="179" name="Google Shape;179;p3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sp>
        <p:nvSpPr>
          <p:cNvPr id="180" name="Google Shape;180;p32"/>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pic>
        <p:nvPicPr>
          <p:cNvPr id="181" name="Google Shape;181;p32"/>
          <p:cNvPicPr preferRelativeResize="0"/>
          <p:nvPr/>
        </p:nvPicPr>
        <p:blipFill rotWithShape="1">
          <a:blip r:embed="rId4">
            <a:alphaModFix/>
          </a:blip>
          <a:srcRect b="0" l="0" r="0" t="0"/>
          <a:stretch/>
        </p:blipFill>
        <p:spPr>
          <a:xfrm rot="1730300">
            <a:off x="5935527" y="-32601"/>
            <a:ext cx="4239646" cy="125510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0" name="Shape 640"/>
        <p:cNvGrpSpPr/>
        <p:nvPr/>
      </p:nvGrpSpPr>
      <p:grpSpPr>
        <a:xfrm>
          <a:off x="0" y="0"/>
          <a:ext cx="0" cy="0"/>
          <a:chOff x="0" y="0"/>
          <a:chExt cx="0" cy="0"/>
        </a:xfrm>
      </p:grpSpPr>
      <p:sp>
        <p:nvSpPr>
          <p:cNvPr id="641" name="Google Shape;641;p8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Discussion Question #4</a:t>
            </a:r>
            <a:endParaRPr sz="2200"/>
          </a:p>
        </p:txBody>
      </p:sp>
      <p:sp>
        <p:nvSpPr>
          <p:cNvPr id="642" name="Google Shape;642;p86"/>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Lindsay writes, “Every word wants to be a sight word when it grows up!” (p. 108). What does she mean by this?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43" name="Google Shape;643;p8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44" name="Google Shape;644;p86"/>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645" name="Google Shape;645;p86"/>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9" name="Shape 649"/>
        <p:cNvGrpSpPr/>
        <p:nvPr/>
      </p:nvGrpSpPr>
      <p:grpSpPr>
        <a:xfrm>
          <a:off x="0" y="0"/>
          <a:ext cx="0" cy="0"/>
          <a:chOff x="0" y="0"/>
          <a:chExt cx="0" cy="0"/>
        </a:xfrm>
      </p:grpSpPr>
      <p:sp>
        <p:nvSpPr>
          <p:cNvPr id="650" name="Google Shape;650;p8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Key </a:t>
            </a:r>
            <a:r>
              <a:rPr b="1" lang="en" sz="2200">
                <a:latin typeface="Poppins"/>
                <a:ea typeface="Poppins"/>
                <a:cs typeface="Poppins"/>
                <a:sym typeface="Poppins"/>
              </a:rPr>
              <a:t>Takeaway</a:t>
            </a:r>
            <a:r>
              <a:rPr b="1" lang="en" sz="2200">
                <a:latin typeface="Poppins"/>
                <a:ea typeface="Poppins"/>
                <a:cs typeface="Poppins"/>
                <a:sym typeface="Poppins"/>
              </a:rPr>
              <a:t> #1</a:t>
            </a:r>
            <a:endParaRPr sz="2200"/>
          </a:p>
        </p:txBody>
      </p:sp>
      <p:sp>
        <p:nvSpPr>
          <p:cNvPr id="651" name="Google Shape;651;p87"/>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For reading researchers, “sight words” are any words that our brain has learned to read instantly, as we have orthographically mapped their letters, sounds and meaning. This includes words with regular and irregular spelling patterns. The letters and sounds are still processed, but in a fraction of a second.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52" name="Google Shape;652;p8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53" name="Google Shape;653;p87"/>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654" name="Google Shape;654;p87"/>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8" name="Shape 658"/>
        <p:cNvGrpSpPr/>
        <p:nvPr/>
      </p:nvGrpSpPr>
      <p:grpSpPr>
        <a:xfrm>
          <a:off x="0" y="0"/>
          <a:ext cx="0" cy="0"/>
          <a:chOff x="0" y="0"/>
          <a:chExt cx="0" cy="0"/>
        </a:xfrm>
      </p:grpSpPr>
      <p:sp>
        <p:nvSpPr>
          <p:cNvPr id="659" name="Google Shape;659;p8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Key </a:t>
            </a:r>
            <a:r>
              <a:rPr b="1" lang="en" sz="2200">
                <a:latin typeface="Poppins"/>
                <a:ea typeface="Poppins"/>
                <a:cs typeface="Poppins"/>
                <a:sym typeface="Poppins"/>
              </a:rPr>
              <a:t>Takeaway</a:t>
            </a:r>
            <a:r>
              <a:rPr b="1" lang="en" sz="2200">
                <a:latin typeface="Poppins"/>
                <a:ea typeface="Poppins"/>
                <a:cs typeface="Poppins"/>
                <a:sym typeface="Poppins"/>
              </a:rPr>
              <a:t> #2</a:t>
            </a:r>
            <a:endParaRPr sz="2200"/>
          </a:p>
        </p:txBody>
      </p:sp>
      <p:sp>
        <p:nvSpPr>
          <p:cNvPr id="660" name="Google Shape;660;p88"/>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Some words may only be “temporarily irregular” for students until the spelling pattern is taught (e.g., the high-frequency word “see” in kindergarten before they learn the “ee” pattern). Only a small number of English words are “permanently irregular”.</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61" name="Google Shape;661;p8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62" name="Google Shape;662;p88"/>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6" name="Shape 666"/>
        <p:cNvGrpSpPr/>
        <p:nvPr/>
      </p:nvGrpSpPr>
      <p:grpSpPr>
        <a:xfrm>
          <a:off x="0" y="0"/>
          <a:ext cx="0" cy="0"/>
          <a:chOff x="0" y="0"/>
          <a:chExt cx="0" cy="0"/>
        </a:xfrm>
      </p:grpSpPr>
      <p:sp>
        <p:nvSpPr>
          <p:cNvPr id="667" name="Google Shape;667;p8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Key </a:t>
            </a:r>
            <a:r>
              <a:rPr b="1" lang="en" sz="2200">
                <a:latin typeface="Poppins"/>
                <a:ea typeface="Poppins"/>
                <a:cs typeface="Poppins"/>
                <a:sym typeface="Poppins"/>
              </a:rPr>
              <a:t>Takeaway</a:t>
            </a:r>
            <a:r>
              <a:rPr b="1" lang="en" sz="2200">
                <a:latin typeface="Poppins"/>
                <a:ea typeface="Poppins"/>
                <a:cs typeface="Poppins"/>
                <a:sym typeface="Poppins"/>
              </a:rPr>
              <a:t> #3</a:t>
            </a:r>
            <a:endParaRPr sz="2200"/>
          </a:p>
        </p:txBody>
      </p:sp>
      <p:sp>
        <p:nvSpPr>
          <p:cNvPr id="668" name="Google Shape;668;p89"/>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It’s important to teach students to sound out words, even when they have irregular spelling patterns; memorizing words as wholes/shapes is not effective long-term and causes confusion with both reading and spelling.</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69" name="Google Shape;669;p8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70" name="Google Shape;670;p89"/>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4" name="Shape 674"/>
        <p:cNvGrpSpPr/>
        <p:nvPr/>
      </p:nvGrpSpPr>
      <p:grpSpPr>
        <a:xfrm>
          <a:off x="0" y="0"/>
          <a:ext cx="0" cy="0"/>
          <a:chOff x="0" y="0"/>
          <a:chExt cx="0" cy="0"/>
        </a:xfrm>
      </p:grpSpPr>
      <p:sp>
        <p:nvSpPr>
          <p:cNvPr id="675" name="Google Shape;675;p9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5: Key </a:t>
            </a:r>
            <a:r>
              <a:rPr b="1" lang="en" sz="2200">
                <a:latin typeface="Poppins"/>
                <a:ea typeface="Poppins"/>
                <a:cs typeface="Poppins"/>
                <a:sym typeface="Poppins"/>
              </a:rPr>
              <a:t>Takeaway</a:t>
            </a:r>
            <a:r>
              <a:rPr b="1" lang="en" sz="2200">
                <a:latin typeface="Poppins"/>
                <a:ea typeface="Poppins"/>
                <a:cs typeface="Poppins"/>
                <a:sym typeface="Poppins"/>
              </a:rPr>
              <a:t> #4</a:t>
            </a:r>
            <a:endParaRPr sz="2200"/>
          </a:p>
        </p:txBody>
      </p:sp>
      <p:sp>
        <p:nvSpPr>
          <p:cNvPr id="676" name="Google Shape;676;p90"/>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Nonsense word fluency assessments can help us see whether a student is truly decoding, but it’s not necessary to teach with nonsense words.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77" name="Google Shape;677;p9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78" name="Google Shape;678;p90"/>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679" name="Google Shape;679;p90"/>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3" name="Shape 683"/>
        <p:cNvGrpSpPr/>
        <p:nvPr/>
      </p:nvGrpSpPr>
      <p:grpSpPr>
        <a:xfrm>
          <a:off x="0" y="0"/>
          <a:ext cx="0" cy="0"/>
          <a:chOff x="0" y="0"/>
          <a:chExt cx="0" cy="0"/>
        </a:xfrm>
      </p:grpSpPr>
      <p:sp>
        <p:nvSpPr>
          <p:cNvPr id="684" name="Google Shape;684;p91"/>
          <p:cNvSpPr txBox="1"/>
          <p:nvPr/>
        </p:nvSpPr>
        <p:spPr>
          <a:xfrm>
            <a:off x="445576" y="2078026"/>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685" name="Google Shape;685;p91"/>
          <p:cNvSpPr txBox="1"/>
          <p:nvPr>
            <p:ph type="ctrTitle"/>
          </p:nvPr>
        </p:nvSpPr>
        <p:spPr>
          <a:xfrm>
            <a:off x="2103608" y="2717925"/>
            <a:ext cx="58074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6:</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Focus on Meaningful </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Fluency Practice</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686" name="Google Shape;686;p91"/>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0" name="Shape 690"/>
        <p:cNvGrpSpPr/>
        <p:nvPr/>
      </p:nvGrpSpPr>
      <p:grpSpPr>
        <a:xfrm>
          <a:off x="0" y="0"/>
          <a:ext cx="0" cy="0"/>
          <a:chOff x="0" y="0"/>
          <a:chExt cx="0" cy="0"/>
        </a:xfrm>
      </p:grpSpPr>
      <p:sp>
        <p:nvSpPr>
          <p:cNvPr id="691" name="Google Shape;691;p9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Discussion Question #1</a:t>
            </a:r>
            <a:endParaRPr sz="2200"/>
          </a:p>
        </p:txBody>
      </p:sp>
      <p:sp>
        <p:nvSpPr>
          <p:cNvPr id="692" name="Google Shape;692;p9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693" name="Google Shape;693;p9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694" name="Google Shape;694;p92"/>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8" name="Shape 698"/>
        <p:cNvGrpSpPr/>
        <p:nvPr/>
      </p:nvGrpSpPr>
      <p:grpSpPr>
        <a:xfrm>
          <a:off x="0" y="0"/>
          <a:ext cx="0" cy="0"/>
          <a:chOff x="0" y="0"/>
          <a:chExt cx="0" cy="0"/>
        </a:xfrm>
      </p:grpSpPr>
      <p:sp>
        <p:nvSpPr>
          <p:cNvPr id="699" name="Google Shape;699;p9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Discussion Question #2</a:t>
            </a:r>
            <a:endParaRPr sz="2200"/>
          </a:p>
        </p:txBody>
      </p:sp>
      <p:sp>
        <p:nvSpPr>
          <p:cNvPr id="700" name="Google Shape;700;p9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Why is it important to ensure accuracy before working on rate/automaticity?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01" name="Google Shape;701;p9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02" name="Google Shape;702;p93"/>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703" name="Google Shape;703;p93"/>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7" name="Shape 707"/>
        <p:cNvGrpSpPr/>
        <p:nvPr/>
      </p:nvGrpSpPr>
      <p:grpSpPr>
        <a:xfrm>
          <a:off x="0" y="0"/>
          <a:ext cx="0" cy="0"/>
          <a:chOff x="0" y="0"/>
          <a:chExt cx="0" cy="0"/>
        </a:xfrm>
      </p:grpSpPr>
      <p:sp>
        <p:nvSpPr>
          <p:cNvPr id="708" name="Google Shape;708;p9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Discussion Question #3</a:t>
            </a:r>
            <a:endParaRPr sz="2200"/>
          </a:p>
        </p:txBody>
      </p:sp>
      <p:sp>
        <p:nvSpPr>
          <p:cNvPr id="709" name="Google Shape;709;p9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is the minimum percentile where we want to see a student’s words correct per minute (WCPM) score to be reasonably certain that they are reading well and likely to be understanding what they read?</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10" name="Google Shape;710;p9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11" name="Google Shape;711;p94"/>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5" name="Shape 715"/>
        <p:cNvGrpSpPr/>
        <p:nvPr/>
      </p:nvGrpSpPr>
      <p:grpSpPr>
        <a:xfrm>
          <a:off x="0" y="0"/>
          <a:ext cx="0" cy="0"/>
          <a:chOff x="0" y="0"/>
          <a:chExt cx="0" cy="0"/>
        </a:xfrm>
      </p:grpSpPr>
      <p:sp>
        <p:nvSpPr>
          <p:cNvPr id="716" name="Google Shape;716;p9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Discussion Question #4</a:t>
            </a:r>
            <a:endParaRPr sz="2200"/>
          </a:p>
        </p:txBody>
      </p:sp>
      <p:sp>
        <p:nvSpPr>
          <p:cNvPr id="717" name="Google Shape;717;p9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is prosody, and what are some components of prosody that Lindsay names?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18" name="Google Shape;718;p9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19" name="Google Shape;719;p95"/>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720" name="Google Shape;720;p95"/>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Introduction: Key Takeaway #1</a:t>
            </a:r>
            <a:endParaRPr sz="2200"/>
          </a:p>
        </p:txBody>
      </p:sp>
      <p:sp>
        <p:nvSpPr>
          <p:cNvPr id="187" name="Google Shape;187;p3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The science of reading is a large body of high-quality research on reading - not a philosophy or a specific program, curriculum or method.</a:t>
            </a:r>
            <a:endParaRPr sz="1800">
              <a:latin typeface="Poppins Light"/>
              <a:ea typeface="Poppins Light"/>
              <a:cs typeface="Poppins Light"/>
              <a:sym typeface="Poppins Light"/>
            </a:endParaRPr>
          </a:p>
        </p:txBody>
      </p:sp>
      <p:sp>
        <p:nvSpPr>
          <p:cNvPr id="188" name="Google Shape;188;p3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189" name="Google Shape;189;p33"/>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
        <p:nvSpPr>
          <p:cNvPr id="190" name="Google Shape;190;p33"/>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4" name="Shape 724"/>
        <p:cNvGrpSpPr/>
        <p:nvPr/>
      </p:nvGrpSpPr>
      <p:grpSpPr>
        <a:xfrm>
          <a:off x="0" y="0"/>
          <a:ext cx="0" cy="0"/>
          <a:chOff x="0" y="0"/>
          <a:chExt cx="0" cy="0"/>
        </a:xfrm>
      </p:grpSpPr>
      <p:sp>
        <p:nvSpPr>
          <p:cNvPr id="725" name="Google Shape;725;p9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Discussion Question #5</a:t>
            </a:r>
            <a:endParaRPr sz="2200"/>
          </a:p>
        </p:txBody>
      </p:sp>
      <p:sp>
        <p:nvSpPr>
          <p:cNvPr id="726" name="Google Shape;726;p96"/>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Lindsay shares several strategies for building fluency in the classroom. What are some of these strategies? What have you tried in the past? What will you now incorporate into your program?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27" name="Google Shape;727;p9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28" name="Google Shape;728;p96"/>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2" name="Shape 732"/>
        <p:cNvGrpSpPr/>
        <p:nvPr/>
      </p:nvGrpSpPr>
      <p:grpSpPr>
        <a:xfrm>
          <a:off x="0" y="0"/>
          <a:ext cx="0" cy="0"/>
          <a:chOff x="0" y="0"/>
          <a:chExt cx="0" cy="0"/>
        </a:xfrm>
      </p:grpSpPr>
      <p:sp>
        <p:nvSpPr>
          <p:cNvPr id="733" name="Google Shape;733;p9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Key Takeaway #1</a:t>
            </a:r>
            <a:endParaRPr sz="2200"/>
          </a:p>
        </p:txBody>
      </p:sp>
      <p:sp>
        <p:nvSpPr>
          <p:cNvPr id="734" name="Google Shape;734;p97"/>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There are three aspects of fluency: accuracy, rate/automaticity and prosody/expression. Accuracy is the first priority, and foundational skills/gaps must be addressed.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35" name="Google Shape;735;p9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36" name="Google Shape;736;p97"/>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737" name="Google Shape;737;p97"/>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1" name="Shape 741"/>
        <p:cNvGrpSpPr/>
        <p:nvPr/>
      </p:nvGrpSpPr>
      <p:grpSpPr>
        <a:xfrm>
          <a:off x="0" y="0"/>
          <a:ext cx="0" cy="0"/>
          <a:chOff x="0" y="0"/>
          <a:chExt cx="0" cy="0"/>
        </a:xfrm>
      </p:grpSpPr>
      <p:sp>
        <p:nvSpPr>
          <p:cNvPr id="742" name="Google Shape;742;p9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Key Takeaway #2</a:t>
            </a:r>
            <a:endParaRPr sz="2200"/>
          </a:p>
        </p:txBody>
      </p:sp>
      <p:sp>
        <p:nvSpPr>
          <p:cNvPr id="743" name="Google Shape;743;p98"/>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When students are not fluent, they don’t have as much cognitive space to think about the meaning of what they are reading.</a:t>
            </a:r>
            <a:r>
              <a:rPr lang="en" sz="1800">
                <a:solidFill>
                  <a:schemeClr val="dk1"/>
                </a:solidFill>
                <a:latin typeface="Poppins Light"/>
                <a:ea typeface="Poppins Light"/>
                <a:cs typeface="Poppins Light"/>
                <a:sym typeface="Poppins Light"/>
              </a:rPr>
              <a: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44" name="Google Shape;744;p9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45" name="Google Shape;745;p98"/>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9" name="Shape 749"/>
        <p:cNvGrpSpPr/>
        <p:nvPr/>
      </p:nvGrpSpPr>
      <p:grpSpPr>
        <a:xfrm>
          <a:off x="0" y="0"/>
          <a:ext cx="0" cy="0"/>
          <a:chOff x="0" y="0"/>
          <a:chExt cx="0" cy="0"/>
        </a:xfrm>
      </p:grpSpPr>
      <p:sp>
        <p:nvSpPr>
          <p:cNvPr id="750" name="Google Shape;750;p9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Key Takeaway #3</a:t>
            </a:r>
            <a:endParaRPr sz="2200"/>
          </a:p>
        </p:txBody>
      </p:sp>
      <p:sp>
        <p:nvSpPr>
          <p:cNvPr id="751" name="Google Shape;751;p99"/>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While it may seem counterintuitive, a student’s reading rate, measured by the words correct per minute (WCPM) score is “an accurate and powerful indicator of overall reading competence - especially through its strong correlation with comprehension”. (Jan Hasbrouck quote, p. 112)</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52" name="Google Shape;752;p9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53" name="Google Shape;753;p99"/>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7" name="Shape 757"/>
        <p:cNvGrpSpPr/>
        <p:nvPr/>
      </p:nvGrpSpPr>
      <p:grpSpPr>
        <a:xfrm>
          <a:off x="0" y="0"/>
          <a:ext cx="0" cy="0"/>
          <a:chOff x="0" y="0"/>
          <a:chExt cx="0" cy="0"/>
        </a:xfrm>
      </p:grpSpPr>
      <p:sp>
        <p:nvSpPr>
          <p:cNvPr id="758" name="Google Shape;758;p10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6: Key Takeaway #4</a:t>
            </a:r>
            <a:endParaRPr sz="2200"/>
          </a:p>
        </p:txBody>
      </p:sp>
      <p:sp>
        <p:nvSpPr>
          <p:cNvPr id="759" name="Google Shape;759;p100"/>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Research shows several effective strategies for building fluency in the classroom. Round robin reading and an overemphasis on silent reading are two practices to reconsider as they are not supported by evidence.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60" name="Google Shape;760;p10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61" name="Google Shape;761;p100"/>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762" name="Google Shape;762;p100"/>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6" name="Shape 766"/>
        <p:cNvGrpSpPr/>
        <p:nvPr/>
      </p:nvGrpSpPr>
      <p:grpSpPr>
        <a:xfrm>
          <a:off x="0" y="0"/>
          <a:ext cx="0" cy="0"/>
          <a:chOff x="0" y="0"/>
          <a:chExt cx="0" cy="0"/>
        </a:xfrm>
      </p:grpSpPr>
      <p:sp>
        <p:nvSpPr>
          <p:cNvPr id="767" name="Google Shape;767;p101"/>
          <p:cNvSpPr txBox="1"/>
          <p:nvPr/>
        </p:nvSpPr>
        <p:spPr>
          <a:xfrm>
            <a:off x="445576" y="2154226"/>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768" name="Google Shape;768;p101"/>
          <p:cNvSpPr txBox="1"/>
          <p:nvPr>
            <p:ph type="ctrTitle"/>
          </p:nvPr>
        </p:nvSpPr>
        <p:spPr>
          <a:xfrm>
            <a:off x="2145535" y="3067350"/>
            <a:ext cx="63525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Move 7:</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Improve Comprehension by Developing Vocabulary and Background Knowledge</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769" name="Google Shape;769;p101"/>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3" name="Shape 773"/>
        <p:cNvGrpSpPr/>
        <p:nvPr/>
      </p:nvGrpSpPr>
      <p:grpSpPr>
        <a:xfrm>
          <a:off x="0" y="0"/>
          <a:ext cx="0" cy="0"/>
          <a:chOff x="0" y="0"/>
          <a:chExt cx="0" cy="0"/>
        </a:xfrm>
      </p:grpSpPr>
      <p:sp>
        <p:nvSpPr>
          <p:cNvPr id="774" name="Google Shape;774;p10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Discussion Question #1</a:t>
            </a:r>
            <a:endParaRPr sz="2200"/>
          </a:p>
        </p:txBody>
      </p:sp>
      <p:sp>
        <p:nvSpPr>
          <p:cNvPr id="775" name="Google Shape;775;p10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How does this move connect to the 2023 Ontario Language Curriculum? How does it specifically connect to your grade/role?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76" name="Google Shape;776;p10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77" name="Google Shape;777;p102"/>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1" name="Shape 781"/>
        <p:cNvGrpSpPr/>
        <p:nvPr/>
      </p:nvGrpSpPr>
      <p:grpSpPr>
        <a:xfrm>
          <a:off x="0" y="0"/>
          <a:ext cx="0" cy="0"/>
          <a:chOff x="0" y="0"/>
          <a:chExt cx="0" cy="0"/>
        </a:xfrm>
      </p:grpSpPr>
      <p:sp>
        <p:nvSpPr>
          <p:cNvPr id="782" name="Google Shape;782;p10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Discussion Question #2</a:t>
            </a:r>
            <a:endParaRPr sz="2200"/>
          </a:p>
        </p:txBody>
      </p:sp>
      <p:sp>
        <p:nvSpPr>
          <p:cNvPr id="783" name="Google Shape;783;p10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How can we build vocabulary and background knowledge in the early years when students aren’t yet independently reading rich texts? How do you do this in your role? What new ideas do you have from this chapter?</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84" name="Google Shape;784;p10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85" name="Google Shape;785;p103"/>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786" name="Google Shape;786;p103"/>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0" name="Shape 790"/>
        <p:cNvGrpSpPr/>
        <p:nvPr/>
      </p:nvGrpSpPr>
      <p:grpSpPr>
        <a:xfrm>
          <a:off x="0" y="0"/>
          <a:ext cx="0" cy="0"/>
          <a:chOff x="0" y="0"/>
          <a:chExt cx="0" cy="0"/>
        </a:xfrm>
      </p:grpSpPr>
      <p:sp>
        <p:nvSpPr>
          <p:cNvPr id="791" name="Google Shape;791;p10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Discussion Question #3</a:t>
            </a:r>
            <a:endParaRPr sz="2200"/>
          </a:p>
        </p:txBody>
      </p:sp>
      <p:sp>
        <p:nvSpPr>
          <p:cNvPr id="792" name="Google Shape;792;p10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What are the three Tiers of vocabulary, and examples of each? Which Tier should we be focusing on for explicit instruction?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793" name="Google Shape;793;p10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794" name="Google Shape;794;p104"/>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8" name="Shape 798"/>
        <p:cNvGrpSpPr/>
        <p:nvPr/>
      </p:nvGrpSpPr>
      <p:grpSpPr>
        <a:xfrm>
          <a:off x="0" y="0"/>
          <a:ext cx="0" cy="0"/>
          <a:chOff x="0" y="0"/>
          <a:chExt cx="0" cy="0"/>
        </a:xfrm>
      </p:grpSpPr>
      <p:sp>
        <p:nvSpPr>
          <p:cNvPr id="799" name="Google Shape;799;p10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Discussion Question #4</a:t>
            </a:r>
            <a:endParaRPr sz="2200"/>
          </a:p>
        </p:txBody>
      </p:sp>
      <p:sp>
        <p:nvSpPr>
          <p:cNvPr id="800" name="Google Shape;800;p105"/>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How does writing instruction connect to comprehension? What ideas can you use to help support this with your students?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01" name="Google Shape;801;p10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02" name="Google Shape;802;p105"/>
          <p:cNvPicPr preferRelativeResize="0"/>
          <p:nvPr/>
        </p:nvPicPr>
        <p:blipFill rotWithShape="1">
          <a:blip r:embed="rId4">
            <a:alphaModFix/>
          </a:blip>
          <a:srcRect b="0" l="0" r="0" t="0"/>
          <a:stretch/>
        </p:blipFill>
        <p:spPr>
          <a:xfrm rot="10800000">
            <a:off x="7554100" y="487578"/>
            <a:ext cx="1042900" cy="1042900"/>
          </a:xfrm>
          <a:prstGeom prst="rect">
            <a:avLst/>
          </a:prstGeom>
          <a:noFill/>
          <a:ln>
            <a:noFill/>
          </a:ln>
        </p:spPr>
      </p:pic>
      <p:pic>
        <p:nvPicPr>
          <p:cNvPr id="803" name="Google Shape;803;p105"/>
          <p:cNvPicPr preferRelativeResize="0"/>
          <p:nvPr/>
        </p:nvPicPr>
        <p:blipFill rotWithShape="1">
          <a:blip r:embed="rId5">
            <a:alphaModFix/>
          </a:blip>
          <a:srcRect b="0" l="0" r="0" t="0"/>
          <a:stretch/>
        </p:blipFill>
        <p:spPr>
          <a:xfrm>
            <a:off x="7061665" y="-10"/>
            <a:ext cx="1130881" cy="11308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3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Introduction: Key Takeaway #2</a:t>
            </a:r>
            <a:endParaRPr sz="2200"/>
          </a:p>
        </p:txBody>
      </p:sp>
      <p:sp>
        <p:nvSpPr>
          <p:cNvPr id="196" name="Google Shape;196;p3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Skilled reading involves both Word Recognition and Language Comprehension (see Scarborough’s Rope).</a:t>
            </a:r>
            <a:endParaRPr sz="1800">
              <a:latin typeface="Poppins Light"/>
              <a:ea typeface="Poppins Light"/>
              <a:cs typeface="Poppins Light"/>
              <a:sym typeface="Poppins Light"/>
            </a:endParaRPr>
          </a:p>
        </p:txBody>
      </p:sp>
      <p:sp>
        <p:nvSpPr>
          <p:cNvPr id="197" name="Google Shape;197;p3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sp>
        <p:nvSpPr>
          <p:cNvPr id="198" name="Google Shape;198;p34"/>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pic>
        <p:nvPicPr>
          <p:cNvPr id="199" name="Google Shape;199;p34"/>
          <p:cNvPicPr preferRelativeResize="0"/>
          <p:nvPr/>
        </p:nvPicPr>
        <p:blipFill rotWithShape="1">
          <a:blip r:embed="rId4">
            <a:alphaModFix/>
          </a:blip>
          <a:srcRect b="0" l="0" r="0" t="0"/>
          <a:stretch/>
        </p:blipFill>
        <p:spPr>
          <a:xfrm>
            <a:off x="7541950" y="258152"/>
            <a:ext cx="1118350" cy="11183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7" name="Shape 807"/>
        <p:cNvGrpSpPr/>
        <p:nvPr/>
      </p:nvGrpSpPr>
      <p:grpSpPr>
        <a:xfrm>
          <a:off x="0" y="0"/>
          <a:ext cx="0" cy="0"/>
          <a:chOff x="0" y="0"/>
          <a:chExt cx="0" cy="0"/>
        </a:xfrm>
      </p:grpSpPr>
      <p:sp>
        <p:nvSpPr>
          <p:cNvPr id="808" name="Google Shape;808;p10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Key Takeaway #1</a:t>
            </a:r>
            <a:endParaRPr sz="2200"/>
          </a:p>
        </p:txBody>
      </p:sp>
      <p:sp>
        <p:nvSpPr>
          <p:cNvPr id="809" name="Google Shape;809;p106"/>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Both the word recognition and language comprehension strands of the reading rope are essential for skilled reading and the goal of reading comprehension.</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10" name="Google Shape;810;p10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11" name="Google Shape;811;p106"/>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5" name="Shape 815"/>
        <p:cNvGrpSpPr/>
        <p:nvPr/>
      </p:nvGrpSpPr>
      <p:grpSpPr>
        <a:xfrm>
          <a:off x="0" y="0"/>
          <a:ext cx="0" cy="0"/>
          <a:chOff x="0" y="0"/>
          <a:chExt cx="0" cy="0"/>
        </a:xfrm>
      </p:grpSpPr>
      <p:sp>
        <p:nvSpPr>
          <p:cNvPr id="816" name="Google Shape;816;p107"/>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Key Takeaway #2</a:t>
            </a:r>
            <a:endParaRPr sz="2200"/>
          </a:p>
        </p:txBody>
      </p:sp>
      <p:sp>
        <p:nvSpPr>
          <p:cNvPr id="817" name="Google Shape;817;p107"/>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Reading comprehension is very complex, but vocabulary and background knowledge play a large role. Don’t cut back on science and social studies!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18" name="Google Shape;818;p107"/>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19" name="Google Shape;819;p107"/>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820" name="Google Shape;820;p107"/>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4" name="Shape 824"/>
        <p:cNvGrpSpPr/>
        <p:nvPr/>
      </p:nvGrpSpPr>
      <p:grpSpPr>
        <a:xfrm>
          <a:off x="0" y="0"/>
          <a:ext cx="0" cy="0"/>
          <a:chOff x="0" y="0"/>
          <a:chExt cx="0" cy="0"/>
        </a:xfrm>
      </p:grpSpPr>
      <p:sp>
        <p:nvSpPr>
          <p:cNvPr id="825" name="Google Shape;825;p108"/>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Key Takeaway #3</a:t>
            </a:r>
            <a:endParaRPr sz="2200"/>
          </a:p>
        </p:txBody>
      </p:sp>
      <p:sp>
        <p:nvSpPr>
          <p:cNvPr id="826" name="Google Shape;826;p108"/>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We should focus our explicit vocabulary instruction on Tier 2 words.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27" name="Google Shape;827;p108"/>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28" name="Google Shape;828;p108"/>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2" name="Shape 832"/>
        <p:cNvGrpSpPr/>
        <p:nvPr/>
      </p:nvGrpSpPr>
      <p:grpSpPr>
        <a:xfrm>
          <a:off x="0" y="0"/>
          <a:ext cx="0" cy="0"/>
          <a:chOff x="0" y="0"/>
          <a:chExt cx="0" cy="0"/>
        </a:xfrm>
      </p:grpSpPr>
      <p:sp>
        <p:nvSpPr>
          <p:cNvPr id="833" name="Google Shape;833;p109"/>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Key Takeaway #4</a:t>
            </a:r>
            <a:endParaRPr sz="2200"/>
          </a:p>
        </p:txBody>
      </p:sp>
      <p:sp>
        <p:nvSpPr>
          <p:cNvPr id="834" name="Google Shape;834;p109"/>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Some strategy instruction (e.g., self-questioning, summarizing) can be helpful, and we want students to use strategies flexibly in context. Try “thinking aloud” to model strategies and giving students authentic opportunities to use them when reading in all subject areas.</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35" name="Google Shape;835;p109"/>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36" name="Google Shape;836;p109"/>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0" name="Shape 840"/>
        <p:cNvGrpSpPr/>
        <p:nvPr/>
      </p:nvGrpSpPr>
      <p:grpSpPr>
        <a:xfrm>
          <a:off x="0" y="0"/>
          <a:ext cx="0" cy="0"/>
          <a:chOff x="0" y="0"/>
          <a:chExt cx="0" cy="0"/>
        </a:xfrm>
      </p:grpSpPr>
      <p:sp>
        <p:nvSpPr>
          <p:cNvPr id="841" name="Google Shape;841;p110"/>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Move 7: Key Takeaway #5</a:t>
            </a:r>
            <a:endParaRPr sz="2200"/>
          </a:p>
        </p:txBody>
      </p:sp>
      <p:sp>
        <p:nvSpPr>
          <p:cNvPr id="842" name="Google Shape;842;p110"/>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Reading multiple texts on the same topic helps to build vocabulary and background knowledge. Writing about these texts can help improve both writing and reading comprehension.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43" name="Google Shape;843;p110"/>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44" name="Google Shape;844;p110"/>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845" name="Google Shape;845;p110"/>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9" name="Shape 849"/>
        <p:cNvGrpSpPr/>
        <p:nvPr/>
      </p:nvGrpSpPr>
      <p:grpSpPr>
        <a:xfrm>
          <a:off x="0" y="0"/>
          <a:ext cx="0" cy="0"/>
          <a:chOff x="0" y="0"/>
          <a:chExt cx="0" cy="0"/>
        </a:xfrm>
      </p:grpSpPr>
      <p:sp>
        <p:nvSpPr>
          <p:cNvPr id="850" name="Google Shape;850;p111"/>
          <p:cNvSpPr txBox="1"/>
          <p:nvPr/>
        </p:nvSpPr>
        <p:spPr>
          <a:xfrm>
            <a:off x="445576" y="2078026"/>
            <a:ext cx="6509100" cy="3605700"/>
          </a:xfrm>
          <a:prstGeom prst="rect">
            <a:avLst/>
          </a:prstGeom>
          <a:noFill/>
          <a:ln>
            <a:noFill/>
          </a:ln>
        </p:spPr>
        <p:txBody>
          <a:bodyPr anchorCtr="0" anchor="b" bIns="34275" lIns="68575" spcFirstLastPara="1" rIns="68575" wrap="square" tIns="34275">
            <a:normAutofit/>
          </a:bodyPr>
          <a:lstStyle/>
          <a:p>
            <a:pPr indent="0" lvl="0" marL="0" marR="0" rtl="0" algn="l">
              <a:lnSpc>
                <a:spcPct val="70000"/>
              </a:lnSpc>
              <a:spcBef>
                <a:spcPts val="0"/>
              </a:spcBef>
              <a:spcAft>
                <a:spcPts val="0"/>
              </a:spcAft>
              <a:buSzPts val="32400"/>
              <a:buFont typeface="Poppins"/>
              <a:buNone/>
            </a:pPr>
            <a:r>
              <a:t/>
            </a:r>
            <a:endParaRPr sz="1000">
              <a:solidFill>
                <a:schemeClr val="accent1"/>
              </a:solidFill>
            </a:endParaRPr>
          </a:p>
        </p:txBody>
      </p:sp>
      <p:sp>
        <p:nvSpPr>
          <p:cNvPr id="851" name="Google Shape;851;p111"/>
          <p:cNvSpPr txBox="1"/>
          <p:nvPr>
            <p:ph type="ctrTitle"/>
          </p:nvPr>
        </p:nvSpPr>
        <p:spPr>
          <a:xfrm>
            <a:off x="2152416" y="1983460"/>
            <a:ext cx="3095400" cy="5883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oppins"/>
              <a:buNone/>
            </a:pPr>
            <a:r>
              <a:rPr b="1" lang="en" sz="3300">
                <a:latin typeface="Poppins"/>
                <a:ea typeface="Poppins"/>
                <a:cs typeface="Poppins"/>
                <a:sym typeface="Poppins"/>
              </a:rPr>
              <a:t>Conclusion</a:t>
            </a:r>
            <a:endParaRPr b="1" sz="3300">
              <a:latin typeface="Poppins"/>
              <a:ea typeface="Poppins"/>
              <a:cs typeface="Poppins"/>
              <a:sym typeface="Poppins"/>
            </a:endParaRPr>
          </a:p>
          <a:p>
            <a:pPr indent="0" lvl="0" marL="0" rtl="0" algn="l">
              <a:lnSpc>
                <a:spcPct val="90000"/>
              </a:lnSpc>
              <a:spcBef>
                <a:spcPts val="0"/>
              </a:spcBef>
              <a:spcAft>
                <a:spcPts val="0"/>
              </a:spcAft>
              <a:buClr>
                <a:schemeClr val="dk1"/>
              </a:buClr>
              <a:buSzPct val="100000"/>
              <a:buFont typeface="Poppins"/>
              <a:buNone/>
            </a:pPr>
            <a:r>
              <a:t/>
            </a:r>
            <a:endParaRPr b="1" sz="3300">
              <a:latin typeface="Poppins"/>
              <a:ea typeface="Poppins"/>
              <a:cs typeface="Poppins"/>
              <a:sym typeface="Poppins"/>
            </a:endParaRPr>
          </a:p>
        </p:txBody>
      </p:sp>
      <p:pic>
        <p:nvPicPr>
          <p:cNvPr id="852" name="Google Shape;852;p111"/>
          <p:cNvPicPr preferRelativeResize="0"/>
          <p:nvPr/>
        </p:nvPicPr>
        <p:blipFill rotWithShape="1">
          <a:blip r:embed="rId4">
            <a:alphaModFix/>
          </a:blip>
          <a:srcRect b="0" l="0" r="0" t="0"/>
          <a:stretch/>
        </p:blipFill>
        <p:spPr>
          <a:xfrm>
            <a:off x="7636266" y="4334471"/>
            <a:ext cx="1248769" cy="59046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6" name="Shape 856"/>
        <p:cNvGrpSpPr/>
        <p:nvPr/>
      </p:nvGrpSpPr>
      <p:grpSpPr>
        <a:xfrm>
          <a:off x="0" y="0"/>
          <a:ext cx="0" cy="0"/>
          <a:chOff x="0" y="0"/>
          <a:chExt cx="0" cy="0"/>
        </a:xfrm>
      </p:grpSpPr>
      <p:sp>
        <p:nvSpPr>
          <p:cNvPr id="857" name="Google Shape;857;p112"/>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Conclusion</a:t>
            </a:r>
            <a:r>
              <a:rPr b="1" lang="en" sz="2200">
                <a:latin typeface="Poppins"/>
                <a:ea typeface="Poppins"/>
                <a:cs typeface="Poppins"/>
                <a:sym typeface="Poppins"/>
              </a:rPr>
              <a:t>: Discussion Question #1</a:t>
            </a:r>
            <a:endParaRPr sz="2200"/>
          </a:p>
        </p:txBody>
      </p:sp>
      <p:sp>
        <p:nvSpPr>
          <p:cNvPr id="858" name="Google Shape;858;p112"/>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Which of the seven moves do you believe is the strongest in your current instruction? What best practice can you share?</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59" name="Google Shape;859;p112"/>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60" name="Google Shape;860;p112"/>
          <p:cNvPicPr preferRelativeResize="0"/>
          <p:nvPr/>
        </p:nvPicPr>
        <p:blipFill rotWithShape="1">
          <a:blip r:embed="rId4">
            <a:alphaModFix/>
          </a:blip>
          <a:srcRect b="0" l="0" r="0" t="0"/>
          <a:stretch/>
        </p:blipFill>
        <p:spPr>
          <a:xfrm>
            <a:off x="7098785" y="582291"/>
            <a:ext cx="1453675" cy="14536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4" name="Shape 864"/>
        <p:cNvGrpSpPr/>
        <p:nvPr/>
      </p:nvGrpSpPr>
      <p:grpSpPr>
        <a:xfrm>
          <a:off x="0" y="0"/>
          <a:ext cx="0" cy="0"/>
          <a:chOff x="0" y="0"/>
          <a:chExt cx="0" cy="0"/>
        </a:xfrm>
      </p:grpSpPr>
      <p:sp>
        <p:nvSpPr>
          <p:cNvPr id="865" name="Google Shape;865;p113"/>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Conclusion</a:t>
            </a:r>
            <a:r>
              <a:rPr b="1" lang="en" sz="2200">
                <a:latin typeface="Poppins"/>
                <a:ea typeface="Poppins"/>
                <a:cs typeface="Poppins"/>
                <a:sym typeface="Poppins"/>
              </a:rPr>
              <a:t>: Discussion Question #2</a:t>
            </a:r>
            <a:endParaRPr sz="2200"/>
          </a:p>
        </p:txBody>
      </p:sp>
      <p:sp>
        <p:nvSpPr>
          <p:cNvPr id="866" name="Google Shape;866;p113"/>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Poppins Light"/>
                <a:ea typeface="Poppins Light"/>
                <a:cs typeface="Poppins Light"/>
                <a:sym typeface="Poppins Light"/>
              </a:rPr>
              <a:t>Which move is your biggest area of focus moving forward? What steps will you take to grow in that area?</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67" name="Google Shape;867;p113"/>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68" name="Google Shape;868;p113"/>
          <p:cNvPicPr preferRelativeResize="0"/>
          <p:nvPr/>
        </p:nvPicPr>
        <p:blipFill rotWithShape="1">
          <a:blip r:embed="rId4">
            <a:alphaModFix/>
          </a:blip>
          <a:srcRect b="0" l="0" r="0" t="0"/>
          <a:stretch/>
        </p:blipFill>
        <p:spPr>
          <a:xfrm>
            <a:off x="8156244" y="284096"/>
            <a:ext cx="789744" cy="789744"/>
          </a:xfrm>
          <a:prstGeom prst="rect">
            <a:avLst/>
          </a:prstGeom>
          <a:noFill/>
          <a:ln>
            <a:noFill/>
          </a:ln>
        </p:spPr>
      </p:pic>
      <p:pic>
        <p:nvPicPr>
          <p:cNvPr id="869" name="Google Shape;869;p113"/>
          <p:cNvPicPr preferRelativeResize="0"/>
          <p:nvPr/>
        </p:nvPicPr>
        <p:blipFill rotWithShape="1">
          <a:blip r:embed="rId5">
            <a:alphaModFix/>
          </a:blip>
          <a:srcRect b="0" l="0" r="0" t="0"/>
          <a:stretch/>
        </p:blipFill>
        <p:spPr>
          <a:xfrm rot="8766640">
            <a:off x="7717353" y="503320"/>
            <a:ext cx="1130881" cy="113088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3" name="Shape 873"/>
        <p:cNvGrpSpPr/>
        <p:nvPr/>
      </p:nvGrpSpPr>
      <p:grpSpPr>
        <a:xfrm>
          <a:off x="0" y="0"/>
          <a:ext cx="0" cy="0"/>
          <a:chOff x="0" y="0"/>
          <a:chExt cx="0" cy="0"/>
        </a:xfrm>
      </p:grpSpPr>
      <p:sp>
        <p:nvSpPr>
          <p:cNvPr id="874" name="Google Shape;874;p114"/>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Conclusion</a:t>
            </a:r>
            <a:r>
              <a:rPr b="1" lang="en" sz="2200">
                <a:latin typeface="Poppins"/>
                <a:ea typeface="Poppins"/>
                <a:cs typeface="Poppins"/>
                <a:sym typeface="Poppins"/>
              </a:rPr>
              <a:t>: Discussion Question #3</a:t>
            </a:r>
            <a:endParaRPr sz="2200"/>
          </a:p>
        </p:txBody>
      </p:sp>
      <p:sp>
        <p:nvSpPr>
          <p:cNvPr id="875" name="Google Shape;875;p114"/>
          <p:cNvSpPr txBox="1"/>
          <p:nvPr/>
        </p:nvSpPr>
        <p:spPr>
          <a:xfrm>
            <a:off x="1085700" y="21973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What questions are you left with after finishing the book? </a:t>
            </a:r>
            <a:r>
              <a:rPr lang="en" sz="1800">
                <a:solidFill>
                  <a:schemeClr val="dk1"/>
                </a:solidFill>
                <a:latin typeface="Poppins Light"/>
                <a:ea typeface="Poppins Light"/>
                <a:cs typeface="Poppins Light"/>
                <a:sym typeface="Poppins Light"/>
              </a:rPr>
              <a:t>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76" name="Google Shape;876;p114"/>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77" name="Google Shape;877;p114"/>
          <p:cNvPicPr preferRelativeResize="0"/>
          <p:nvPr/>
        </p:nvPicPr>
        <p:blipFill rotWithShape="1">
          <a:blip r:embed="rId4">
            <a:alphaModFix/>
          </a:blip>
          <a:srcRect b="0" l="0" r="0" t="0"/>
          <a:stretch/>
        </p:blipFill>
        <p:spPr>
          <a:xfrm rot="2372286">
            <a:off x="6741599" y="239093"/>
            <a:ext cx="3163814" cy="936599"/>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1" name="Shape 881"/>
        <p:cNvGrpSpPr/>
        <p:nvPr/>
      </p:nvGrpSpPr>
      <p:grpSpPr>
        <a:xfrm>
          <a:off x="0" y="0"/>
          <a:ext cx="0" cy="0"/>
          <a:chOff x="0" y="0"/>
          <a:chExt cx="0" cy="0"/>
        </a:xfrm>
      </p:grpSpPr>
      <p:sp>
        <p:nvSpPr>
          <p:cNvPr id="882" name="Google Shape;882;p11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Conclusion</a:t>
            </a:r>
            <a:r>
              <a:rPr b="1" lang="en" sz="2200">
                <a:latin typeface="Poppins"/>
                <a:ea typeface="Poppins"/>
                <a:cs typeface="Poppins"/>
                <a:sym typeface="Poppins"/>
              </a:rPr>
              <a:t>: Key Takeaway #1</a:t>
            </a:r>
            <a:endParaRPr sz="2200"/>
          </a:p>
        </p:txBody>
      </p:sp>
      <p:sp>
        <p:nvSpPr>
          <p:cNvPr id="883" name="Google Shape;883;p115"/>
          <p:cNvSpPr txBox="1"/>
          <p:nvPr/>
        </p:nvSpPr>
        <p:spPr>
          <a:xfrm>
            <a:off x="1085700" y="229171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Just as author Lindsay Kemeny has reflected and moved forward with evidence-based literacy instruction, so can we. </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84" name="Google Shape;884;p11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85" name="Google Shape;885;p115"/>
          <p:cNvPicPr preferRelativeResize="0"/>
          <p:nvPr/>
        </p:nvPicPr>
        <p:blipFill rotWithShape="1">
          <a:blip r:embed="rId4">
            <a:alphaModFix/>
          </a:blip>
          <a:srcRect b="0" l="0" r="0" t="0"/>
          <a:stretch/>
        </p:blipFill>
        <p:spPr>
          <a:xfrm>
            <a:off x="7551652" y="258075"/>
            <a:ext cx="1223400" cy="122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5"/>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Introduction: Key Takeaway #3</a:t>
            </a:r>
            <a:endParaRPr sz="2200"/>
          </a:p>
        </p:txBody>
      </p:sp>
      <p:sp>
        <p:nvSpPr>
          <p:cNvPr id="205" name="Google Shape;205;p35"/>
          <p:cNvSpPr txBox="1"/>
          <p:nvPr/>
        </p:nvSpPr>
        <p:spPr>
          <a:xfrm>
            <a:off x="1085700" y="2035963"/>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The components of evidence-based literacy instruction may be new to many educators (as they were to Lindsay), and the learning process may be emotional. Lindsay reminds us, “Show compassion for yourself and others. Propel yourself forward for the sake of your current and future students.”</a:t>
            </a:r>
            <a:endParaRPr sz="1800">
              <a:latin typeface="Poppins Light"/>
              <a:ea typeface="Poppins Light"/>
              <a:cs typeface="Poppins Light"/>
              <a:sym typeface="Poppins Light"/>
            </a:endParaRPr>
          </a:p>
        </p:txBody>
      </p:sp>
      <p:sp>
        <p:nvSpPr>
          <p:cNvPr id="206" name="Google Shape;206;p35"/>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sp>
        <p:nvSpPr>
          <p:cNvPr id="207" name="Google Shape;207;p35"/>
          <p:cNvSpPr txBox="1"/>
          <p:nvPr/>
        </p:nvSpPr>
        <p:spPr>
          <a:xfrm>
            <a:off x="240956" y="4642300"/>
            <a:ext cx="3095400" cy="3609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rgbClr val="001F67"/>
              </a:buClr>
              <a:buSzPts val="900"/>
              <a:buFont typeface="Poppins"/>
              <a:buNone/>
            </a:pPr>
            <a:r>
              <a:t/>
            </a:r>
            <a:endParaRPr sz="1100"/>
          </a:p>
        </p:txBody>
      </p:sp>
      <p:pic>
        <p:nvPicPr>
          <p:cNvPr id="208" name="Google Shape;208;p35"/>
          <p:cNvPicPr preferRelativeResize="0"/>
          <p:nvPr/>
        </p:nvPicPr>
        <p:blipFill rotWithShape="1">
          <a:blip r:embed="rId4">
            <a:alphaModFix/>
          </a:blip>
          <a:srcRect b="0" l="0" r="0" t="0"/>
          <a:stretch/>
        </p:blipFill>
        <p:spPr>
          <a:xfrm rot="2229081">
            <a:off x="5932626" y="321931"/>
            <a:ext cx="3868470" cy="114519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9" name="Shape 889"/>
        <p:cNvGrpSpPr/>
        <p:nvPr/>
      </p:nvGrpSpPr>
      <p:grpSpPr>
        <a:xfrm>
          <a:off x="0" y="0"/>
          <a:ext cx="0" cy="0"/>
          <a:chOff x="0" y="0"/>
          <a:chExt cx="0" cy="0"/>
        </a:xfrm>
      </p:grpSpPr>
      <p:sp>
        <p:nvSpPr>
          <p:cNvPr id="890" name="Google Shape;890;p116"/>
          <p:cNvSpPr txBox="1"/>
          <p:nvPr>
            <p:ph idx="1" type="subTitle"/>
          </p:nvPr>
        </p:nvSpPr>
        <p:spPr>
          <a:xfrm>
            <a:off x="2038865" y="1334530"/>
            <a:ext cx="6024000" cy="36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2200">
                <a:latin typeface="Poppins"/>
                <a:ea typeface="Poppins"/>
                <a:cs typeface="Poppins"/>
                <a:sym typeface="Poppins"/>
              </a:rPr>
              <a:t>Conclusion</a:t>
            </a:r>
            <a:r>
              <a:rPr b="1" lang="en" sz="2200">
                <a:latin typeface="Poppins"/>
                <a:ea typeface="Poppins"/>
                <a:cs typeface="Poppins"/>
                <a:sym typeface="Poppins"/>
              </a:rPr>
              <a:t>: Key Takeaway #2</a:t>
            </a:r>
            <a:endParaRPr sz="2200"/>
          </a:p>
        </p:txBody>
      </p:sp>
      <p:sp>
        <p:nvSpPr>
          <p:cNvPr id="891" name="Google Shape;891;p116"/>
          <p:cNvSpPr txBox="1"/>
          <p:nvPr/>
        </p:nvSpPr>
        <p:spPr>
          <a:xfrm>
            <a:off x="1085700" y="2299800"/>
            <a:ext cx="6972600" cy="1943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800">
                <a:solidFill>
                  <a:schemeClr val="dk1"/>
                </a:solidFill>
                <a:latin typeface="Poppins Light"/>
                <a:ea typeface="Poppins Light"/>
                <a:cs typeface="Poppins Light"/>
                <a:sym typeface="Poppins Light"/>
              </a:rPr>
              <a:t>Students like Lindsay’s son are in every classroom, and we have the power to change their lives - and the lives of all students - with effective reading instruction.</a:t>
            </a:r>
            <a:endParaRPr sz="18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600">
              <a:latin typeface="Poppins Light"/>
              <a:ea typeface="Poppins Light"/>
              <a:cs typeface="Poppins Light"/>
              <a:sym typeface="Poppins Light"/>
            </a:endParaRPr>
          </a:p>
        </p:txBody>
      </p:sp>
      <p:sp>
        <p:nvSpPr>
          <p:cNvPr id="892" name="Google Shape;892;p116"/>
          <p:cNvSpPr txBox="1"/>
          <p:nvPr/>
        </p:nvSpPr>
        <p:spPr>
          <a:xfrm>
            <a:off x="759939" y="963826"/>
            <a:ext cx="1223400" cy="9366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500"/>
              <a:buFont typeface="Poppins"/>
              <a:buNone/>
            </a:pPr>
            <a:r>
              <a:t/>
            </a:r>
            <a:endParaRPr sz="1100"/>
          </a:p>
        </p:txBody>
      </p:sp>
      <p:pic>
        <p:nvPicPr>
          <p:cNvPr id="893" name="Google Shape;893;p116"/>
          <p:cNvPicPr preferRelativeResize="0"/>
          <p:nvPr/>
        </p:nvPicPr>
        <p:blipFill rotWithShape="1">
          <a:blip r:embed="rId4">
            <a:alphaModFix/>
          </a:blip>
          <a:srcRect b="0" l="0" r="0" t="0"/>
          <a:stretch/>
        </p:blipFill>
        <p:spPr>
          <a:xfrm>
            <a:off x="7743126" y="420479"/>
            <a:ext cx="1068650" cy="1068675"/>
          </a:xfrm>
          <a:prstGeom prst="rect">
            <a:avLst/>
          </a:prstGeom>
          <a:noFill/>
          <a:ln>
            <a:noFill/>
          </a:ln>
        </p:spPr>
      </p:pic>
      <p:pic>
        <p:nvPicPr>
          <p:cNvPr id="894" name="Google Shape;894;p116"/>
          <p:cNvPicPr preferRelativeResize="0"/>
          <p:nvPr/>
        </p:nvPicPr>
        <p:blipFill rotWithShape="1">
          <a:blip r:embed="rId5">
            <a:alphaModFix/>
          </a:blip>
          <a:srcRect b="0" l="0" r="0" t="0"/>
          <a:stretch/>
        </p:blipFill>
        <p:spPr>
          <a:xfrm rot="-2700000">
            <a:off x="7248429" y="17119"/>
            <a:ext cx="1130885" cy="11308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Nlit">
  <a:themeElements>
    <a:clrScheme name="ONlit">
      <a:dk1>
        <a:srgbClr val="000000"/>
      </a:dk1>
      <a:lt1>
        <a:srgbClr val="FFFFFF"/>
      </a:lt1>
      <a:dk2>
        <a:srgbClr val="000000"/>
      </a:dk2>
      <a:lt2>
        <a:srgbClr val="EFEFEF"/>
      </a:lt2>
      <a:accent1>
        <a:srgbClr val="FF2241"/>
      </a:accent1>
      <a:accent2>
        <a:srgbClr val="001F67"/>
      </a:accent2>
      <a:accent3>
        <a:srgbClr val="FFDE55"/>
      </a:accent3>
      <a:accent4>
        <a:srgbClr val="C7C2C1"/>
      </a:accent4>
      <a:accent5>
        <a:srgbClr val="F3BFC9"/>
      </a:accent5>
      <a:accent6>
        <a:srgbClr val="808FB3"/>
      </a:accent6>
      <a:hlink>
        <a:srgbClr val="FF90A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