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58" r:id="rId6"/>
    <p:sldId id="271" r:id="rId7"/>
    <p:sldId id="287" r:id="rId8"/>
    <p:sldId id="260" r:id="rId9"/>
    <p:sldId id="276" r:id="rId10"/>
    <p:sldId id="275" r:id="rId11"/>
    <p:sldId id="277" r:id="rId12"/>
    <p:sldId id="278" r:id="rId13"/>
    <p:sldId id="279" r:id="rId14"/>
    <p:sldId id="280" r:id="rId15"/>
    <p:sldId id="281" r:id="rId16"/>
    <p:sldId id="282" r:id="rId17"/>
    <p:sldId id="283" r:id="rId18"/>
    <p:sldId id="284" r:id="rId19"/>
    <p:sldId id="285"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79FF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06"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1B7DA-EDFE-4AE3-8968-AC46E5000F5A}" type="datetimeFigureOut">
              <a:rPr lang="en-AU" smtClean="0"/>
              <a:t>2/07/2023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F404F-D2B1-4DA3-9355-0229AC3BEDCF}" type="slidenum">
              <a:rPr lang="en-AU" smtClean="0"/>
              <a:t>‹#›</a:t>
            </a:fld>
            <a:endParaRPr lang="en-AU"/>
          </a:p>
        </p:txBody>
      </p:sp>
    </p:spTree>
    <p:extLst>
      <p:ext uri="{BB962C8B-B14F-4D97-AF65-F5344CB8AC3E}">
        <p14:creationId xmlns:p14="http://schemas.microsoft.com/office/powerpoint/2010/main" val="3725287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Segoe UI Symbol" panose="020B0502040204020203" pitchFamily="34" charset="0"/>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6</a:t>
            </a:fld>
            <a:endParaRPr lang="en-AU"/>
          </a:p>
        </p:txBody>
      </p:sp>
    </p:spTree>
    <p:extLst>
      <p:ext uri="{BB962C8B-B14F-4D97-AF65-F5344CB8AC3E}">
        <p14:creationId xmlns:p14="http://schemas.microsoft.com/office/powerpoint/2010/main" val="1329155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Segoe UI Symbol" panose="020B0502040204020203" pitchFamily="34" charset="0"/>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15</a:t>
            </a:fld>
            <a:endParaRPr lang="en-AU"/>
          </a:p>
        </p:txBody>
      </p:sp>
    </p:spTree>
    <p:extLst>
      <p:ext uri="{BB962C8B-B14F-4D97-AF65-F5344CB8AC3E}">
        <p14:creationId xmlns:p14="http://schemas.microsoft.com/office/powerpoint/2010/main" val="1220057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Segoe UI Symbol" panose="020B0502040204020203" pitchFamily="34" charset="0"/>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16</a:t>
            </a:fld>
            <a:endParaRPr lang="en-AU"/>
          </a:p>
        </p:txBody>
      </p:sp>
    </p:spTree>
    <p:extLst>
      <p:ext uri="{BB962C8B-B14F-4D97-AF65-F5344CB8AC3E}">
        <p14:creationId xmlns:p14="http://schemas.microsoft.com/office/powerpoint/2010/main" val="2072881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Segoe UI Symbol" panose="020B0502040204020203" pitchFamily="34" charset="0"/>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17</a:t>
            </a:fld>
            <a:endParaRPr lang="en-AU"/>
          </a:p>
        </p:txBody>
      </p:sp>
    </p:spTree>
    <p:extLst>
      <p:ext uri="{BB962C8B-B14F-4D97-AF65-F5344CB8AC3E}">
        <p14:creationId xmlns:p14="http://schemas.microsoft.com/office/powerpoint/2010/main" val="4089582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Segoe UI Symbol" panose="020B0502040204020203" pitchFamily="34" charset="0"/>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7</a:t>
            </a:fld>
            <a:endParaRPr lang="en-AU"/>
          </a:p>
        </p:txBody>
      </p:sp>
    </p:spTree>
    <p:extLst>
      <p:ext uri="{BB962C8B-B14F-4D97-AF65-F5344CB8AC3E}">
        <p14:creationId xmlns:p14="http://schemas.microsoft.com/office/powerpoint/2010/main" val="1754900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Segoe UI Symbol" panose="020B0502040204020203" pitchFamily="34" charset="0"/>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8</a:t>
            </a:fld>
            <a:endParaRPr lang="en-AU"/>
          </a:p>
        </p:txBody>
      </p:sp>
    </p:spTree>
    <p:extLst>
      <p:ext uri="{BB962C8B-B14F-4D97-AF65-F5344CB8AC3E}">
        <p14:creationId xmlns:p14="http://schemas.microsoft.com/office/powerpoint/2010/main" val="3508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Segoe UI Symbol" panose="020B0502040204020203" pitchFamily="34" charset="0"/>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9</a:t>
            </a:fld>
            <a:endParaRPr lang="en-AU"/>
          </a:p>
        </p:txBody>
      </p:sp>
    </p:spTree>
    <p:extLst>
      <p:ext uri="{BB962C8B-B14F-4D97-AF65-F5344CB8AC3E}">
        <p14:creationId xmlns:p14="http://schemas.microsoft.com/office/powerpoint/2010/main" val="291998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Segoe UI Symbol" panose="020B0502040204020203" pitchFamily="34" charset="0"/>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10</a:t>
            </a:fld>
            <a:endParaRPr lang="en-AU"/>
          </a:p>
        </p:txBody>
      </p:sp>
    </p:spTree>
    <p:extLst>
      <p:ext uri="{BB962C8B-B14F-4D97-AF65-F5344CB8AC3E}">
        <p14:creationId xmlns:p14="http://schemas.microsoft.com/office/powerpoint/2010/main" val="409414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Segoe UI Symbol" panose="020B0502040204020203" pitchFamily="34" charset="0"/>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11</a:t>
            </a:fld>
            <a:endParaRPr lang="en-AU"/>
          </a:p>
        </p:txBody>
      </p:sp>
    </p:spTree>
    <p:extLst>
      <p:ext uri="{BB962C8B-B14F-4D97-AF65-F5344CB8AC3E}">
        <p14:creationId xmlns:p14="http://schemas.microsoft.com/office/powerpoint/2010/main" val="2695448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Segoe UI Symbol" panose="020B0502040204020203" pitchFamily="34" charset="0"/>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12</a:t>
            </a:fld>
            <a:endParaRPr lang="en-AU"/>
          </a:p>
        </p:txBody>
      </p:sp>
    </p:spTree>
    <p:extLst>
      <p:ext uri="{BB962C8B-B14F-4D97-AF65-F5344CB8AC3E}">
        <p14:creationId xmlns:p14="http://schemas.microsoft.com/office/powerpoint/2010/main" val="2390260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Segoe UI Symbol" panose="020B0502040204020203" pitchFamily="34" charset="0"/>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13</a:t>
            </a:fld>
            <a:endParaRPr lang="en-AU"/>
          </a:p>
        </p:txBody>
      </p:sp>
    </p:spTree>
    <p:extLst>
      <p:ext uri="{BB962C8B-B14F-4D97-AF65-F5344CB8AC3E}">
        <p14:creationId xmlns:p14="http://schemas.microsoft.com/office/powerpoint/2010/main" val="2717948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Segoe UI Symbol" panose="020B0502040204020203" pitchFamily="34" charset="0"/>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14</a:t>
            </a:fld>
            <a:endParaRPr lang="en-AU"/>
          </a:p>
        </p:txBody>
      </p:sp>
    </p:spTree>
    <p:extLst>
      <p:ext uri="{BB962C8B-B14F-4D97-AF65-F5344CB8AC3E}">
        <p14:creationId xmlns:p14="http://schemas.microsoft.com/office/powerpoint/2010/main" val="809351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2/07/2023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25129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2/07/2023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134510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2/07/2023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529892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ceptual Understandin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EA4C0-DFEB-416B-9F49-DC26B90F42AF}"/>
              </a:ext>
            </a:extLst>
          </p:cNvPr>
          <p:cNvSpPr>
            <a:spLocks noGrp="1"/>
          </p:cNvSpPr>
          <p:nvPr>
            <p:ph idx="1" hasCustomPrompt="1"/>
          </p:nvPr>
        </p:nvSpPr>
        <p:spPr>
          <a:xfrm>
            <a:off x="154907" y="766354"/>
            <a:ext cx="11845504" cy="5904410"/>
          </a:xfrm>
          <a:prstGeom prst="rect">
            <a:avLst/>
          </a:prstGeom>
        </p:spPr>
        <p:txBody>
          <a:bodyPr/>
          <a:lstStyle>
            <a:lvl1pPr>
              <a:defRPr sz="2000">
                <a:latin typeface="Century Gothic" panose="020B0502020202020204" pitchFamily="34" charset="0"/>
                <a:ea typeface="Verdana" panose="020B0604030504040204" pitchFamily="34" charset="0"/>
              </a:defRPr>
            </a:lvl1pPr>
          </a:lstStyle>
          <a:p>
            <a:pPr marL="0" indent="0">
              <a:buNone/>
            </a:pPr>
            <a:r>
              <a:rPr lang="en-AU" sz="2000" dirty="0">
                <a:latin typeface="Verdana" panose="020B0604030504040204" pitchFamily="34" charset="0"/>
                <a:ea typeface="Verdana" panose="020B0604030504040204" pitchFamily="34" charset="0"/>
              </a:rPr>
              <a:t>Click to add text</a:t>
            </a:r>
            <a:endParaRPr lang="en-AU" dirty="0">
              <a:latin typeface="Arial Rounded MT Bold" panose="020F0704030504030204" pitchFamily="34" charset="0"/>
            </a:endParaRPr>
          </a:p>
        </p:txBody>
      </p:sp>
    </p:spTree>
    <p:extLst>
      <p:ext uri="{BB962C8B-B14F-4D97-AF65-F5344CB8AC3E}">
        <p14:creationId xmlns:p14="http://schemas.microsoft.com/office/powerpoint/2010/main" val="235630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ceptual Understandin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EA4C0-DFEB-416B-9F49-DC26B90F42AF}"/>
              </a:ext>
            </a:extLst>
          </p:cNvPr>
          <p:cNvSpPr>
            <a:spLocks noGrp="1"/>
          </p:cNvSpPr>
          <p:nvPr>
            <p:ph idx="1" hasCustomPrompt="1"/>
          </p:nvPr>
        </p:nvSpPr>
        <p:spPr>
          <a:xfrm>
            <a:off x="154907" y="766354"/>
            <a:ext cx="11845504" cy="5904410"/>
          </a:xfrm>
          <a:prstGeom prst="rect">
            <a:avLst/>
          </a:prstGeom>
        </p:spPr>
        <p:txBody>
          <a:bodyPr/>
          <a:lstStyle>
            <a:lvl1pPr>
              <a:defRPr sz="2000">
                <a:latin typeface="Century Gothic" panose="020B0502020202020204" pitchFamily="34" charset="0"/>
                <a:ea typeface="Verdana" panose="020B0604030504040204" pitchFamily="34" charset="0"/>
              </a:defRPr>
            </a:lvl1pPr>
          </a:lstStyle>
          <a:p>
            <a:pPr marL="0" indent="0">
              <a:buNone/>
            </a:pPr>
            <a:r>
              <a:rPr lang="en-AU" sz="2000" dirty="0">
                <a:latin typeface="Verdana" panose="020B0604030504040204" pitchFamily="34" charset="0"/>
                <a:ea typeface="Verdana" panose="020B0604030504040204" pitchFamily="34" charset="0"/>
              </a:rPr>
              <a:t>Click to add text</a:t>
            </a:r>
            <a:endParaRPr lang="en-AU" dirty="0">
              <a:latin typeface="Arial Rounded MT Bold" panose="020F0704030504030204" pitchFamily="34" charset="0"/>
            </a:endParaRPr>
          </a:p>
        </p:txBody>
      </p:sp>
    </p:spTree>
    <p:extLst>
      <p:ext uri="{BB962C8B-B14F-4D97-AF65-F5344CB8AC3E}">
        <p14:creationId xmlns:p14="http://schemas.microsoft.com/office/powerpoint/2010/main" val="2229950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2/07/2023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89433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F4EABA-7327-4C9B-A25B-2EC6D8E7B2ED}" type="datetimeFigureOut">
              <a:rPr lang="en-AU" smtClean="0"/>
              <a:t>2/07/2023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9470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6F4EABA-7327-4C9B-A25B-2EC6D8E7B2ED}" type="datetimeFigureOut">
              <a:rPr lang="en-AU" smtClean="0"/>
              <a:t>2/07/2023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7580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6F4EABA-7327-4C9B-A25B-2EC6D8E7B2ED}" type="datetimeFigureOut">
              <a:rPr lang="en-AU" smtClean="0"/>
              <a:t>2/07/2023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19299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6F4EABA-7327-4C9B-A25B-2EC6D8E7B2ED}" type="datetimeFigureOut">
              <a:rPr lang="en-AU" smtClean="0"/>
              <a:t>2/07/2023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007194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4EABA-7327-4C9B-A25B-2EC6D8E7B2ED}" type="datetimeFigureOut">
              <a:rPr lang="en-AU" smtClean="0"/>
              <a:t>2/07/2023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078853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F4EABA-7327-4C9B-A25B-2EC6D8E7B2ED}" type="datetimeFigureOut">
              <a:rPr lang="en-AU" smtClean="0"/>
              <a:t>2/07/2023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138856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F4EABA-7327-4C9B-A25B-2EC6D8E7B2ED}" type="datetimeFigureOut">
              <a:rPr lang="en-AU" smtClean="0"/>
              <a:t>2/07/2023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260985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E6F4EABA-7327-4C9B-A25B-2EC6D8E7B2ED}" type="datetimeFigureOut">
              <a:rPr lang="en-AU" smtClean="0"/>
              <a:pPr/>
              <a:t>2/07/2023</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1482C3C5-518F-455F-891D-918179D3F322}" type="slidenum">
              <a:rPr lang="en-AU" smtClean="0"/>
              <a:pPr/>
              <a:t>‹#›</a:t>
            </a:fld>
            <a:endParaRPr lang="en-AU" dirty="0"/>
          </a:p>
        </p:txBody>
      </p:sp>
    </p:spTree>
    <p:extLst>
      <p:ext uri="{BB962C8B-B14F-4D97-AF65-F5344CB8AC3E}">
        <p14:creationId xmlns:p14="http://schemas.microsoft.com/office/powerpoint/2010/main" val="3145172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40BDE3-08CA-4B6C-9FF3-036D3F24054D}"/>
              </a:ext>
            </a:extLst>
          </p:cNvPr>
          <p:cNvSpPr>
            <a:spLocks noGrp="1"/>
          </p:cNvSpPr>
          <p:nvPr>
            <p:ph type="subTitle" idx="1"/>
          </p:nvPr>
        </p:nvSpPr>
        <p:spPr>
          <a:xfrm>
            <a:off x="1561323" y="1773238"/>
            <a:ext cx="9144000" cy="3190648"/>
          </a:xfrm>
          <a:solidFill>
            <a:srgbClr val="00B050"/>
          </a:solidFill>
          <a:ln>
            <a:solidFill>
              <a:schemeClr val="tx1"/>
            </a:solidFill>
          </a:ln>
        </p:spPr>
        <p:txBody>
          <a:bodyPr vert="horz" lIns="91440" tIns="45720" rIns="91440" bIns="45720" rtlCol="0" anchor="t">
            <a:normAutofit/>
          </a:bodyPr>
          <a:lstStyle/>
          <a:p>
            <a:pPr algn="l"/>
            <a:r>
              <a:rPr lang="en-AU" b="1" dirty="0"/>
              <a:t>Grade 1</a:t>
            </a:r>
            <a:endParaRPr lang="en-AU" dirty="0"/>
          </a:p>
          <a:p>
            <a:pPr algn="l"/>
            <a:endParaRPr lang="en-AU" dirty="0"/>
          </a:p>
          <a:p>
            <a:pPr algn="l"/>
            <a:r>
              <a:rPr lang="en-AU" b="1" dirty="0">
                <a:latin typeface="Century Gothic"/>
              </a:rPr>
              <a:t>Term: 1</a:t>
            </a:r>
          </a:p>
          <a:p>
            <a:pPr algn="l"/>
            <a:endParaRPr lang="en-AU" dirty="0"/>
          </a:p>
          <a:p>
            <a:pPr algn="l"/>
            <a:r>
              <a:rPr lang="en-AU" b="1" dirty="0"/>
              <a:t>Objective: </a:t>
            </a:r>
            <a:r>
              <a:rPr lang="en-AU" dirty="0"/>
              <a:t>Identify the verb in a sentence </a:t>
            </a:r>
            <a:r>
              <a:rPr lang="en-AU" b="1" dirty="0"/>
              <a:t>(oral)</a:t>
            </a:r>
          </a:p>
          <a:p>
            <a:pPr algn="l"/>
            <a:endParaRPr lang="en-AU" dirty="0"/>
          </a:p>
          <a:p>
            <a:pPr algn="l"/>
            <a:r>
              <a:rPr lang="en-AU" b="1" dirty="0"/>
              <a:t>Author: </a:t>
            </a:r>
            <a:r>
              <a:rPr lang="en-AU" dirty="0"/>
              <a:t>Jasmyn Hall</a:t>
            </a:r>
          </a:p>
        </p:txBody>
      </p:sp>
    </p:spTree>
    <p:extLst>
      <p:ext uri="{BB962C8B-B14F-4D97-AF65-F5344CB8AC3E}">
        <p14:creationId xmlns:p14="http://schemas.microsoft.com/office/powerpoint/2010/main" val="1123599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6FB464-DD89-7A4C-8A21-C008B8655665}"/>
              </a:ext>
            </a:extLst>
          </p:cNvPr>
          <p:cNvSpPr/>
          <p:nvPr/>
        </p:nvSpPr>
        <p:spPr>
          <a:xfrm>
            <a:off x="3419131" y="5024399"/>
            <a:ext cx="4543183" cy="584775"/>
          </a:xfrm>
          <a:prstGeom prst="rect">
            <a:avLst/>
          </a:prstGeom>
          <a:ln>
            <a:solidFill>
              <a:srgbClr val="000000"/>
            </a:solidFill>
          </a:ln>
        </p:spPr>
        <p:txBody>
          <a:bodyPr wrap="square" lIns="91440" tIns="45720" rIns="91440" bIns="45720" anchor="t">
            <a:spAutoFit/>
          </a:bodyPr>
          <a:lstStyle/>
          <a:p>
            <a:r>
              <a:rPr lang="en-AU" sz="3200" b="1" dirty="0">
                <a:latin typeface="Century Gothic" panose="020B0502020202020204" pitchFamily="34" charset="0"/>
                <a:ea typeface="Segoe UI Symbol"/>
              </a:rPr>
              <a:t>The tiger is drinking. </a:t>
            </a:r>
          </a:p>
        </p:txBody>
      </p:sp>
      <p:sp>
        <p:nvSpPr>
          <p:cNvPr id="15" name="TextBox 14"/>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 We do</a:t>
            </a:r>
          </a:p>
        </p:txBody>
      </p:sp>
      <p:sp>
        <p:nvSpPr>
          <p:cNvPr id="16" name="Content Placeholder 3">
            <a:extLst>
              <a:ext uri="{FF2B5EF4-FFF2-40B4-BE49-F238E27FC236}">
                <a16:creationId xmlns:a16="http://schemas.microsoft.com/office/drawing/2014/main" id="{05ECB126-5402-49D0-A7AC-AE7D948BABE0}"/>
              </a:ext>
            </a:extLst>
          </p:cNvPr>
          <p:cNvSpPr txBox="1">
            <a:spLocks/>
          </p:cNvSpPr>
          <p:nvPr/>
        </p:nvSpPr>
        <p:spPr>
          <a:xfrm>
            <a:off x="111364" y="566057"/>
            <a:ext cx="8858464" cy="5399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Let’s say a sentence to tell what is happening in this picture</a:t>
            </a:r>
          </a:p>
          <a:p>
            <a:pPr>
              <a:buFont typeface="Wingdings" panose="05000000000000000000" pitchFamily="2" charset="2"/>
              <a:buChar char="§"/>
            </a:pPr>
            <a:r>
              <a:rPr lang="en-AU" dirty="0">
                <a:latin typeface="Century Gothic" panose="020B0502020202020204" pitchFamily="34" charset="0"/>
              </a:rPr>
              <a:t>Identify the verb in the sentence  </a:t>
            </a:r>
          </a:p>
          <a:p>
            <a:pPr>
              <a:buFont typeface="Wingdings" panose="05000000000000000000" pitchFamily="2" charset="2"/>
              <a:buChar char="§"/>
            </a:pPr>
            <a:r>
              <a:rPr lang="en-AU" dirty="0">
                <a:latin typeface="Century Gothic" panose="020B0502020202020204" pitchFamily="34" charset="0"/>
              </a:rPr>
              <a:t>Hint: ask yourself “what are they doing” to find the verb </a:t>
            </a:r>
          </a:p>
          <a:p>
            <a:pPr marL="0" indent="0">
              <a:buNone/>
            </a:pPr>
            <a:endParaRPr lang="en-AU" dirty="0">
              <a:latin typeface="Century Gothic" panose="020B0502020202020204" pitchFamily="34" charset="0"/>
            </a:endParaRPr>
          </a:p>
        </p:txBody>
      </p:sp>
      <p:sp>
        <p:nvSpPr>
          <p:cNvPr id="7" name="TextBox 6">
            <a:extLst>
              <a:ext uri="{FF2B5EF4-FFF2-40B4-BE49-F238E27FC236}">
                <a16:creationId xmlns:a16="http://schemas.microsoft.com/office/drawing/2014/main" id="{06F65587-C196-0BF3-BE9B-798A003A3C29}"/>
              </a:ext>
            </a:extLst>
          </p:cNvPr>
          <p:cNvSpPr txBox="1"/>
          <p:nvPr/>
        </p:nvSpPr>
        <p:spPr>
          <a:xfrm>
            <a:off x="10181939" y="1250631"/>
            <a:ext cx="1988664"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a verb?</a:t>
            </a:r>
          </a:p>
          <a:p>
            <a:pPr marL="285750" indent="-285750">
              <a:buFont typeface="Arial" panose="020B0604020202020204" pitchFamily="34" charset="0"/>
              <a:buChar char="•"/>
            </a:pPr>
            <a:r>
              <a:rPr lang="en-AU" sz="1400" dirty="0">
                <a:latin typeface="Century Gothic" panose="020B0502020202020204" pitchFamily="34" charset="0"/>
              </a:rPr>
              <a:t>How do we know this is a verb?</a:t>
            </a:r>
          </a:p>
          <a:p>
            <a:pPr marL="285750" indent="-285750">
              <a:buFont typeface="Arial" panose="020B0604020202020204" pitchFamily="34" charset="0"/>
              <a:buChar char="•"/>
            </a:pPr>
            <a:r>
              <a:rPr lang="en-AU" sz="1400" dirty="0">
                <a:latin typeface="Century Gothic" panose="020B0502020202020204" pitchFamily="34" charset="0"/>
              </a:rPr>
              <a:t>Do the action</a:t>
            </a:r>
          </a:p>
        </p:txBody>
      </p:sp>
      <p:sp>
        <p:nvSpPr>
          <p:cNvPr id="2" name="Oval 1">
            <a:extLst>
              <a:ext uri="{FF2B5EF4-FFF2-40B4-BE49-F238E27FC236}">
                <a16:creationId xmlns:a16="http://schemas.microsoft.com/office/drawing/2014/main" id="{E19E02D6-A670-4DB7-9E75-53A33CEB4567}"/>
              </a:ext>
            </a:extLst>
          </p:cNvPr>
          <p:cNvSpPr/>
          <p:nvPr/>
        </p:nvSpPr>
        <p:spPr>
          <a:xfrm>
            <a:off x="5613010" y="4964293"/>
            <a:ext cx="2039815" cy="701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iger male drinking water featuring tiger, animal, and cat | Animal Stock  Photos ~ Creative Market">
            <a:extLst>
              <a:ext uri="{FF2B5EF4-FFF2-40B4-BE49-F238E27FC236}">
                <a16:creationId xmlns:a16="http://schemas.microsoft.com/office/drawing/2014/main" id="{D2FE8F0D-5F18-4D68-5AD0-8F3532F673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596" y="2204738"/>
            <a:ext cx="2338506" cy="25679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5F650FD-B97C-5545-9B7A-CFE4D8938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2060" y="60350"/>
            <a:ext cx="671832" cy="671832"/>
          </a:xfrm>
          <a:prstGeom prst="rect">
            <a:avLst/>
          </a:prstGeom>
        </p:spPr>
      </p:pic>
      <p:pic>
        <p:nvPicPr>
          <p:cNvPr id="10" name="Picture 9"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5"/>
          <a:stretch>
            <a:fillRect/>
          </a:stretch>
        </p:blipFill>
        <p:spPr>
          <a:xfrm>
            <a:off x="9180085" y="76830"/>
            <a:ext cx="693813" cy="679158"/>
          </a:xfrm>
          <a:prstGeom prst="rect">
            <a:avLst/>
          </a:prstGeom>
        </p:spPr>
      </p:pic>
      <p:pic>
        <p:nvPicPr>
          <p:cNvPr id="11" name="Picture 10"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6"/>
          <a:stretch>
            <a:fillRect/>
          </a:stretch>
        </p:blipFill>
        <p:spPr>
          <a:xfrm>
            <a:off x="11430827" y="60350"/>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7"/>
          <a:stretch>
            <a:fillRect/>
          </a:stretch>
        </p:blipFill>
        <p:spPr>
          <a:xfrm>
            <a:off x="10642054" y="60350"/>
            <a:ext cx="674078" cy="674078"/>
          </a:xfrm>
          <a:prstGeom prst="rect">
            <a:avLst/>
          </a:prstGeom>
        </p:spPr>
      </p:pic>
    </p:spTree>
    <p:extLst>
      <p:ext uri="{BB962C8B-B14F-4D97-AF65-F5344CB8AC3E}">
        <p14:creationId xmlns:p14="http://schemas.microsoft.com/office/powerpoint/2010/main" val="203341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6FB464-DD89-7A4C-8A21-C008B8655665}"/>
              </a:ext>
            </a:extLst>
          </p:cNvPr>
          <p:cNvSpPr/>
          <p:nvPr/>
        </p:nvSpPr>
        <p:spPr>
          <a:xfrm>
            <a:off x="3341418" y="4979556"/>
            <a:ext cx="4543183" cy="584775"/>
          </a:xfrm>
          <a:prstGeom prst="rect">
            <a:avLst/>
          </a:prstGeom>
          <a:ln>
            <a:solidFill>
              <a:srgbClr val="000000"/>
            </a:solidFill>
          </a:ln>
        </p:spPr>
        <p:txBody>
          <a:bodyPr wrap="square" lIns="91440" tIns="45720" rIns="91440" bIns="45720" anchor="t">
            <a:spAutoFit/>
          </a:bodyPr>
          <a:lstStyle/>
          <a:p>
            <a:r>
              <a:rPr lang="en-AU" sz="3200" b="1" dirty="0">
                <a:latin typeface="Century Gothic" panose="020B0502020202020204" pitchFamily="34" charset="0"/>
                <a:ea typeface="Segoe UI Symbol"/>
              </a:rPr>
              <a:t>The girl is watering. </a:t>
            </a:r>
          </a:p>
        </p:txBody>
      </p:sp>
      <p:sp>
        <p:nvSpPr>
          <p:cNvPr id="15" name="TextBox 14"/>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 We do</a:t>
            </a:r>
          </a:p>
        </p:txBody>
      </p:sp>
      <p:sp>
        <p:nvSpPr>
          <p:cNvPr id="16" name="Content Placeholder 3">
            <a:extLst>
              <a:ext uri="{FF2B5EF4-FFF2-40B4-BE49-F238E27FC236}">
                <a16:creationId xmlns:a16="http://schemas.microsoft.com/office/drawing/2014/main" id="{05ECB126-5402-49D0-A7AC-AE7D948BABE0}"/>
              </a:ext>
            </a:extLst>
          </p:cNvPr>
          <p:cNvSpPr txBox="1">
            <a:spLocks/>
          </p:cNvSpPr>
          <p:nvPr/>
        </p:nvSpPr>
        <p:spPr>
          <a:xfrm>
            <a:off x="111364" y="566057"/>
            <a:ext cx="8858464" cy="5399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Let’s say a sentence to tell what is happening in this picture</a:t>
            </a:r>
          </a:p>
          <a:p>
            <a:pPr>
              <a:buFont typeface="Wingdings" panose="05000000000000000000" pitchFamily="2" charset="2"/>
              <a:buChar char="§"/>
            </a:pPr>
            <a:r>
              <a:rPr lang="en-AU" dirty="0">
                <a:latin typeface="Century Gothic" panose="020B0502020202020204" pitchFamily="34" charset="0"/>
              </a:rPr>
              <a:t>Identify the verb in the sentence  </a:t>
            </a:r>
          </a:p>
          <a:p>
            <a:pPr>
              <a:buFont typeface="Wingdings" panose="05000000000000000000" pitchFamily="2" charset="2"/>
              <a:buChar char="§"/>
            </a:pPr>
            <a:r>
              <a:rPr lang="en-AU" dirty="0">
                <a:latin typeface="Century Gothic" panose="020B0502020202020204" pitchFamily="34" charset="0"/>
              </a:rPr>
              <a:t>Hint: ask yourself “what are they doing” to find the verb </a:t>
            </a:r>
          </a:p>
          <a:p>
            <a:pPr marL="0" indent="0">
              <a:buNone/>
            </a:pPr>
            <a:endParaRPr lang="en-AU" dirty="0">
              <a:latin typeface="Century Gothic" panose="020B0502020202020204" pitchFamily="34" charset="0"/>
            </a:endParaRPr>
          </a:p>
        </p:txBody>
      </p:sp>
      <p:sp>
        <p:nvSpPr>
          <p:cNvPr id="7" name="TextBox 6">
            <a:extLst>
              <a:ext uri="{FF2B5EF4-FFF2-40B4-BE49-F238E27FC236}">
                <a16:creationId xmlns:a16="http://schemas.microsoft.com/office/drawing/2014/main" id="{06F65587-C196-0BF3-BE9B-798A003A3C29}"/>
              </a:ext>
            </a:extLst>
          </p:cNvPr>
          <p:cNvSpPr txBox="1"/>
          <p:nvPr/>
        </p:nvSpPr>
        <p:spPr>
          <a:xfrm>
            <a:off x="10181939" y="1250631"/>
            <a:ext cx="1988664"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a verb?</a:t>
            </a:r>
          </a:p>
          <a:p>
            <a:pPr marL="285750" indent="-285750">
              <a:buFont typeface="Arial" panose="020B0604020202020204" pitchFamily="34" charset="0"/>
              <a:buChar char="•"/>
            </a:pPr>
            <a:r>
              <a:rPr lang="en-AU" sz="1400" dirty="0">
                <a:latin typeface="Century Gothic" panose="020B0502020202020204" pitchFamily="34" charset="0"/>
              </a:rPr>
              <a:t>How do we know this is a verb?</a:t>
            </a:r>
          </a:p>
          <a:p>
            <a:pPr marL="285750" indent="-285750">
              <a:buFont typeface="Arial" panose="020B0604020202020204" pitchFamily="34" charset="0"/>
              <a:buChar char="•"/>
            </a:pPr>
            <a:r>
              <a:rPr lang="en-AU" sz="1400" dirty="0">
                <a:latin typeface="Century Gothic" panose="020B0502020202020204" pitchFamily="34" charset="0"/>
              </a:rPr>
              <a:t>Do the action</a:t>
            </a:r>
          </a:p>
        </p:txBody>
      </p:sp>
      <p:sp>
        <p:nvSpPr>
          <p:cNvPr id="2" name="Oval 1">
            <a:extLst>
              <a:ext uri="{FF2B5EF4-FFF2-40B4-BE49-F238E27FC236}">
                <a16:creationId xmlns:a16="http://schemas.microsoft.com/office/drawing/2014/main" id="{E19E02D6-A670-4DB7-9E75-53A33CEB4567}"/>
              </a:ext>
            </a:extLst>
          </p:cNvPr>
          <p:cNvSpPr/>
          <p:nvPr/>
        </p:nvSpPr>
        <p:spPr>
          <a:xfrm>
            <a:off x="5219114" y="4921367"/>
            <a:ext cx="2039815" cy="701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Beautiful Young Woman Watering Garden Stock Photo 488574238 | Shutterstock">
            <a:extLst>
              <a:ext uri="{FF2B5EF4-FFF2-40B4-BE49-F238E27FC236}">
                <a16:creationId xmlns:a16="http://schemas.microsoft.com/office/drawing/2014/main" id="{AEF65E68-CC84-5D09-C7F0-46F3F81C66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546"/>
          <a:stretch/>
        </p:blipFill>
        <p:spPr bwMode="auto">
          <a:xfrm>
            <a:off x="3833347" y="2204738"/>
            <a:ext cx="3714750" cy="24657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5F650FD-B97C-5545-9B7A-CFE4D8938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2060" y="60350"/>
            <a:ext cx="671832" cy="671832"/>
          </a:xfrm>
          <a:prstGeom prst="rect">
            <a:avLst/>
          </a:prstGeom>
        </p:spPr>
      </p:pic>
      <p:pic>
        <p:nvPicPr>
          <p:cNvPr id="10" name="Picture 9"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5"/>
          <a:stretch>
            <a:fillRect/>
          </a:stretch>
        </p:blipFill>
        <p:spPr>
          <a:xfrm>
            <a:off x="9180085" y="76830"/>
            <a:ext cx="693813" cy="679158"/>
          </a:xfrm>
          <a:prstGeom prst="rect">
            <a:avLst/>
          </a:prstGeom>
        </p:spPr>
      </p:pic>
      <p:pic>
        <p:nvPicPr>
          <p:cNvPr id="11" name="Picture 10"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6"/>
          <a:stretch>
            <a:fillRect/>
          </a:stretch>
        </p:blipFill>
        <p:spPr>
          <a:xfrm>
            <a:off x="11430827" y="60350"/>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7"/>
          <a:stretch>
            <a:fillRect/>
          </a:stretch>
        </p:blipFill>
        <p:spPr>
          <a:xfrm>
            <a:off x="10642054" y="60350"/>
            <a:ext cx="674078" cy="674078"/>
          </a:xfrm>
          <a:prstGeom prst="rect">
            <a:avLst/>
          </a:prstGeom>
        </p:spPr>
      </p:pic>
    </p:spTree>
    <p:extLst>
      <p:ext uri="{BB962C8B-B14F-4D97-AF65-F5344CB8AC3E}">
        <p14:creationId xmlns:p14="http://schemas.microsoft.com/office/powerpoint/2010/main" val="409482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6FB464-DD89-7A4C-8A21-C008B8655665}"/>
              </a:ext>
            </a:extLst>
          </p:cNvPr>
          <p:cNvSpPr/>
          <p:nvPr/>
        </p:nvSpPr>
        <p:spPr>
          <a:xfrm>
            <a:off x="3341418" y="4979556"/>
            <a:ext cx="4543183" cy="584775"/>
          </a:xfrm>
          <a:prstGeom prst="rect">
            <a:avLst/>
          </a:prstGeom>
          <a:ln>
            <a:solidFill>
              <a:srgbClr val="000000"/>
            </a:solidFill>
          </a:ln>
        </p:spPr>
        <p:txBody>
          <a:bodyPr wrap="square" lIns="91440" tIns="45720" rIns="91440" bIns="45720" anchor="t">
            <a:spAutoFit/>
          </a:bodyPr>
          <a:lstStyle/>
          <a:p>
            <a:r>
              <a:rPr lang="en-AU" sz="3200" b="1" dirty="0">
                <a:latin typeface="Century Gothic" panose="020B0502020202020204" pitchFamily="34" charset="0"/>
                <a:ea typeface="Segoe UI Symbol"/>
              </a:rPr>
              <a:t>The baby is drinking. </a:t>
            </a:r>
          </a:p>
        </p:txBody>
      </p:sp>
      <p:sp>
        <p:nvSpPr>
          <p:cNvPr id="15" name="TextBox 14"/>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 We do</a:t>
            </a:r>
          </a:p>
        </p:txBody>
      </p:sp>
      <p:sp>
        <p:nvSpPr>
          <p:cNvPr id="16" name="Content Placeholder 3">
            <a:extLst>
              <a:ext uri="{FF2B5EF4-FFF2-40B4-BE49-F238E27FC236}">
                <a16:creationId xmlns:a16="http://schemas.microsoft.com/office/drawing/2014/main" id="{05ECB126-5402-49D0-A7AC-AE7D948BABE0}"/>
              </a:ext>
            </a:extLst>
          </p:cNvPr>
          <p:cNvSpPr txBox="1">
            <a:spLocks/>
          </p:cNvSpPr>
          <p:nvPr/>
        </p:nvSpPr>
        <p:spPr>
          <a:xfrm>
            <a:off x="111364" y="566057"/>
            <a:ext cx="8858464" cy="5399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Let’s say a sentence to tell what is happening in this picture</a:t>
            </a:r>
          </a:p>
          <a:p>
            <a:pPr>
              <a:buFont typeface="Wingdings" panose="05000000000000000000" pitchFamily="2" charset="2"/>
              <a:buChar char="§"/>
            </a:pPr>
            <a:r>
              <a:rPr lang="en-AU" dirty="0">
                <a:latin typeface="Century Gothic" panose="020B0502020202020204" pitchFamily="34" charset="0"/>
              </a:rPr>
              <a:t>Identify the verb in the sentence  </a:t>
            </a:r>
          </a:p>
          <a:p>
            <a:pPr>
              <a:buFont typeface="Wingdings" panose="05000000000000000000" pitchFamily="2" charset="2"/>
              <a:buChar char="§"/>
            </a:pPr>
            <a:r>
              <a:rPr lang="en-AU" dirty="0">
                <a:latin typeface="Century Gothic" panose="020B0502020202020204" pitchFamily="34" charset="0"/>
              </a:rPr>
              <a:t>Hint: ask yourself “what are they doing” to find the verb </a:t>
            </a:r>
          </a:p>
          <a:p>
            <a:pPr marL="0" indent="0">
              <a:buNone/>
            </a:pPr>
            <a:endParaRPr lang="en-AU" dirty="0">
              <a:latin typeface="Century Gothic" panose="020B0502020202020204" pitchFamily="34" charset="0"/>
            </a:endParaRPr>
          </a:p>
        </p:txBody>
      </p:sp>
      <p:sp>
        <p:nvSpPr>
          <p:cNvPr id="7" name="TextBox 6">
            <a:extLst>
              <a:ext uri="{FF2B5EF4-FFF2-40B4-BE49-F238E27FC236}">
                <a16:creationId xmlns:a16="http://schemas.microsoft.com/office/drawing/2014/main" id="{06F65587-C196-0BF3-BE9B-798A003A3C29}"/>
              </a:ext>
            </a:extLst>
          </p:cNvPr>
          <p:cNvSpPr txBox="1"/>
          <p:nvPr/>
        </p:nvSpPr>
        <p:spPr>
          <a:xfrm>
            <a:off x="10181939" y="1250631"/>
            <a:ext cx="1988664"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a verb?</a:t>
            </a:r>
          </a:p>
          <a:p>
            <a:pPr marL="285750" indent="-285750">
              <a:buFont typeface="Arial" panose="020B0604020202020204" pitchFamily="34" charset="0"/>
              <a:buChar char="•"/>
            </a:pPr>
            <a:r>
              <a:rPr lang="en-AU" sz="1400" dirty="0">
                <a:latin typeface="Century Gothic" panose="020B0502020202020204" pitchFamily="34" charset="0"/>
              </a:rPr>
              <a:t>How do we know this is a verb?</a:t>
            </a:r>
          </a:p>
          <a:p>
            <a:pPr marL="285750" indent="-285750">
              <a:buFont typeface="Arial" panose="020B0604020202020204" pitchFamily="34" charset="0"/>
              <a:buChar char="•"/>
            </a:pPr>
            <a:r>
              <a:rPr lang="en-AU" sz="1400" dirty="0">
                <a:latin typeface="Century Gothic" panose="020B0502020202020204" pitchFamily="34" charset="0"/>
              </a:rPr>
              <a:t>Do the action</a:t>
            </a:r>
          </a:p>
        </p:txBody>
      </p:sp>
      <p:sp>
        <p:nvSpPr>
          <p:cNvPr id="2" name="Oval 1">
            <a:extLst>
              <a:ext uri="{FF2B5EF4-FFF2-40B4-BE49-F238E27FC236}">
                <a16:creationId xmlns:a16="http://schemas.microsoft.com/office/drawing/2014/main" id="{E19E02D6-A670-4DB7-9E75-53A33CEB4567}"/>
              </a:ext>
            </a:extLst>
          </p:cNvPr>
          <p:cNvSpPr/>
          <p:nvPr/>
        </p:nvSpPr>
        <p:spPr>
          <a:xfrm>
            <a:off x="5697416" y="4979556"/>
            <a:ext cx="2039815" cy="701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A mom shares how drinking 'too much milk' nearly killed her toddler. Here's  why it's harmful | Parenting News,The Indian Express">
            <a:extLst>
              <a:ext uri="{FF2B5EF4-FFF2-40B4-BE49-F238E27FC236}">
                <a16:creationId xmlns:a16="http://schemas.microsoft.com/office/drawing/2014/main" id="{3F9CB3C1-49BF-DA96-4AD6-52155262C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5601" y="2394512"/>
            <a:ext cx="4051471" cy="22478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5F650FD-B97C-5545-9B7A-CFE4D8938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2060" y="60350"/>
            <a:ext cx="671832" cy="671832"/>
          </a:xfrm>
          <a:prstGeom prst="rect">
            <a:avLst/>
          </a:prstGeom>
        </p:spPr>
      </p:pic>
      <p:pic>
        <p:nvPicPr>
          <p:cNvPr id="10" name="Picture 9"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5"/>
          <a:stretch>
            <a:fillRect/>
          </a:stretch>
        </p:blipFill>
        <p:spPr>
          <a:xfrm>
            <a:off x="9180085" y="76830"/>
            <a:ext cx="693813" cy="679158"/>
          </a:xfrm>
          <a:prstGeom prst="rect">
            <a:avLst/>
          </a:prstGeom>
        </p:spPr>
      </p:pic>
      <p:pic>
        <p:nvPicPr>
          <p:cNvPr id="11" name="Picture 10"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6"/>
          <a:stretch>
            <a:fillRect/>
          </a:stretch>
        </p:blipFill>
        <p:spPr>
          <a:xfrm>
            <a:off x="11430827" y="60350"/>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7"/>
          <a:stretch>
            <a:fillRect/>
          </a:stretch>
        </p:blipFill>
        <p:spPr>
          <a:xfrm>
            <a:off x="10642054" y="60350"/>
            <a:ext cx="674078" cy="674078"/>
          </a:xfrm>
          <a:prstGeom prst="rect">
            <a:avLst/>
          </a:prstGeom>
        </p:spPr>
      </p:pic>
    </p:spTree>
    <p:extLst>
      <p:ext uri="{BB962C8B-B14F-4D97-AF65-F5344CB8AC3E}">
        <p14:creationId xmlns:p14="http://schemas.microsoft.com/office/powerpoint/2010/main" val="161223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6FB464-DD89-7A4C-8A21-C008B8655665}"/>
              </a:ext>
            </a:extLst>
          </p:cNvPr>
          <p:cNvSpPr/>
          <p:nvPr/>
        </p:nvSpPr>
        <p:spPr>
          <a:xfrm>
            <a:off x="3341418" y="4979556"/>
            <a:ext cx="4543183" cy="584775"/>
          </a:xfrm>
          <a:prstGeom prst="rect">
            <a:avLst/>
          </a:prstGeom>
          <a:ln>
            <a:solidFill>
              <a:srgbClr val="000000"/>
            </a:solidFill>
          </a:ln>
        </p:spPr>
        <p:txBody>
          <a:bodyPr wrap="square" lIns="91440" tIns="45720" rIns="91440" bIns="45720" anchor="t">
            <a:spAutoFit/>
          </a:bodyPr>
          <a:lstStyle/>
          <a:p>
            <a:r>
              <a:rPr lang="en-AU" sz="3200" b="1" dirty="0">
                <a:latin typeface="Century Gothic" panose="020B0502020202020204" pitchFamily="34" charset="0"/>
                <a:ea typeface="Segoe UI Symbol"/>
              </a:rPr>
              <a:t>The man is talking. </a:t>
            </a:r>
          </a:p>
        </p:txBody>
      </p:sp>
      <p:sp>
        <p:nvSpPr>
          <p:cNvPr id="15" name="TextBox 14"/>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sp>
        <p:nvSpPr>
          <p:cNvPr id="16" name="Content Placeholder 3">
            <a:extLst>
              <a:ext uri="{FF2B5EF4-FFF2-40B4-BE49-F238E27FC236}">
                <a16:creationId xmlns:a16="http://schemas.microsoft.com/office/drawing/2014/main" id="{05ECB126-5402-49D0-A7AC-AE7D948BABE0}"/>
              </a:ext>
            </a:extLst>
          </p:cNvPr>
          <p:cNvSpPr txBox="1">
            <a:spLocks/>
          </p:cNvSpPr>
          <p:nvPr/>
        </p:nvSpPr>
        <p:spPr>
          <a:xfrm>
            <a:off x="111364" y="566057"/>
            <a:ext cx="8858464" cy="5399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Let’s say a sentence to tell what is happening in this picture</a:t>
            </a:r>
          </a:p>
          <a:p>
            <a:pPr>
              <a:buFont typeface="Wingdings" panose="05000000000000000000" pitchFamily="2" charset="2"/>
              <a:buChar char="§"/>
            </a:pPr>
            <a:r>
              <a:rPr lang="en-AU" dirty="0">
                <a:latin typeface="Century Gothic" panose="020B0502020202020204" pitchFamily="34" charset="0"/>
              </a:rPr>
              <a:t>Identify the verb in the sentence  </a:t>
            </a:r>
          </a:p>
          <a:p>
            <a:pPr>
              <a:buFont typeface="Wingdings" panose="05000000000000000000" pitchFamily="2" charset="2"/>
              <a:buChar char="§"/>
            </a:pPr>
            <a:r>
              <a:rPr lang="en-AU" dirty="0">
                <a:latin typeface="Century Gothic" panose="020B0502020202020204" pitchFamily="34" charset="0"/>
              </a:rPr>
              <a:t>Hint: ask yourself “what are they doing” to find the verb </a:t>
            </a:r>
          </a:p>
          <a:p>
            <a:pPr marL="0" indent="0">
              <a:buNone/>
            </a:pPr>
            <a:endParaRPr lang="en-AU" dirty="0">
              <a:latin typeface="Century Gothic" panose="020B0502020202020204" pitchFamily="34" charset="0"/>
            </a:endParaRPr>
          </a:p>
        </p:txBody>
      </p:sp>
      <p:sp>
        <p:nvSpPr>
          <p:cNvPr id="7" name="TextBox 6">
            <a:extLst>
              <a:ext uri="{FF2B5EF4-FFF2-40B4-BE49-F238E27FC236}">
                <a16:creationId xmlns:a16="http://schemas.microsoft.com/office/drawing/2014/main" id="{06F65587-C196-0BF3-BE9B-798A003A3C29}"/>
              </a:ext>
            </a:extLst>
          </p:cNvPr>
          <p:cNvSpPr txBox="1"/>
          <p:nvPr/>
        </p:nvSpPr>
        <p:spPr>
          <a:xfrm>
            <a:off x="10181939" y="1250631"/>
            <a:ext cx="1988664"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a verb?</a:t>
            </a:r>
          </a:p>
          <a:p>
            <a:pPr marL="285750" indent="-285750">
              <a:buFont typeface="Arial" panose="020B0604020202020204" pitchFamily="34" charset="0"/>
              <a:buChar char="•"/>
            </a:pPr>
            <a:r>
              <a:rPr lang="en-AU" sz="1400" dirty="0">
                <a:latin typeface="Century Gothic" panose="020B0502020202020204" pitchFamily="34" charset="0"/>
              </a:rPr>
              <a:t>How do we know this is a verb?</a:t>
            </a:r>
          </a:p>
          <a:p>
            <a:pPr marL="285750" indent="-285750">
              <a:buFont typeface="Arial" panose="020B0604020202020204" pitchFamily="34" charset="0"/>
              <a:buChar char="•"/>
            </a:pPr>
            <a:r>
              <a:rPr lang="en-AU" sz="1400" dirty="0">
                <a:latin typeface="Century Gothic" panose="020B0502020202020204" pitchFamily="34" charset="0"/>
              </a:rPr>
              <a:t>Do the action</a:t>
            </a:r>
          </a:p>
        </p:txBody>
      </p:sp>
      <p:sp>
        <p:nvSpPr>
          <p:cNvPr id="2" name="Oval 1">
            <a:extLst>
              <a:ext uri="{FF2B5EF4-FFF2-40B4-BE49-F238E27FC236}">
                <a16:creationId xmlns:a16="http://schemas.microsoft.com/office/drawing/2014/main" id="{E19E02D6-A670-4DB7-9E75-53A33CEB4567}"/>
              </a:ext>
            </a:extLst>
          </p:cNvPr>
          <p:cNvSpPr/>
          <p:nvPr/>
        </p:nvSpPr>
        <p:spPr>
          <a:xfrm>
            <a:off x="5472333" y="4921367"/>
            <a:ext cx="2039815" cy="701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Portrait serious man having phone talk at street. Close up of angry  businessman talking on smartphone outdoors. Young business man walking with mobile  phone. Office employee call phone outside Stock Video Footage">
            <a:extLst>
              <a:ext uri="{FF2B5EF4-FFF2-40B4-BE49-F238E27FC236}">
                <a16:creationId xmlns:a16="http://schemas.microsoft.com/office/drawing/2014/main" id="{5E4389A5-AF25-C0E9-E303-B02FCE0742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6330" y="2682155"/>
            <a:ext cx="3222172" cy="18124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5F650FD-B97C-5545-9B7A-CFE4D8938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2060" y="60350"/>
            <a:ext cx="671832" cy="671832"/>
          </a:xfrm>
          <a:prstGeom prst="rect">
            <a:avLst/>
          </a:prstGeom>
        </p:spPr>
      </p:pic>
      <p:pic>
        <p:nvPicPr>
          <p:cNvPr id="10" name="Picture 9"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5"/>
          <a:stretch>
            <a:fillRect/>
          </a:stretch>
        </p:blipFill>
        <p:spPr>
          <a:xfrm>
            <a:off x="9180085" y="76830"/>
            <a:ext cx="693813" cy="679158"/>
          </a:xfrm>
          <a:prstGeom prst="rect">
            <a:avLst/>
          </a:prstGeom>
        </p:spPr>
      </p:pic>
      <p:pic>
        <p:nvPicPr>
          <p:cNvPr id="11" name="Picture 10"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6"/>
          <a:stretch>
            <a:fillRect/>
          </a:stretch>
        </p:blipFill>
        <p:spPr>
          <a:xfrm>
            <a:off x="11430827" y="60350"/>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7"/>
          <a:stretch>
            <a:fillRect/>
          </a:stretch>
        </p:blipFill>
        <p:spPr>
          <a:xfrm>
            <a:off x="10642054" y="60350"/>
            <a:ext cx="674078" cy="674078"/>
          </a:xfrm>
          <a:prstGeom prst="rect">
            <a:avLst/>
          </a:prstGeom>
        </p:spPr>
      </p:pic>
    </p:spTree>
    <p:extLst>
      <p:ext uri="{BB962C8B-B14F-4D97-AF65-F5344CB8AC3E}">
        <p14:creationId xmlns:p14="http://schemas.microsoft.com/office/powerpoint/2010/main" val="27026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6FB464-DD89-7A4C-8A21-C008B8655665}"/>
              </a:ext>
            </a:extLst>
          </p:cNvPr>
          <p:cNvSpPr/>
          <p:nvPr/>
        </p:nvSpPr>
        <p:spPr>
          <a:xfrm>
            <a:off x="3341418" y="4979556"/>
            <a:ext cx="6532480" cy="584775"/>
          </a:xfrm>
          <a:prstGeom prst="rect">
            <a:avLst/>
          </a:prstGeom>
          <a:ln>
            <a:solidFill>
              <a:srgbClr val="000000"/>
            </a:solidFill>
          </a:ln>
        </p:spPr>
        <p:txBody>
          <a:bodyPr wrap="square" lIns="91440" tIns="45720" rIns="91440" bIns="45720" anchor="t">
            <a:spAutoFit/>
          </a:bodyPr>
          <a:lstStyle/>
          <a:p>
            <a:r>
              <a:rPr lang="en-AU" sz="3200" b="1" dirty="0">
                <a:latin typeface="Century Gothic" panose="020B0502020202020204" pitchFamily="34" charset="0"/>
                <a:ea typeface="Segoe UI Symbol"/>
              </a:rPr>
              <a:t>The girl is washing the dog. </a:t>
            </a:r>
          </a:p>
        </p:txBody>
      </p:sp>
      <p:sp>
        <p:nvSpPr>
          <p:cNvPr id="15" name="TextBox 14"/>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 We do</a:t>
            </a:r>
          </a:p>
        </p:txBody>
      </p:sp>
      <p:sp>
        <p:nvSpPr>
          <p:cNvPr id="16" name="Content Placeholder 3">
            <a:extLst>
              <a:ext uri="{FF2B5EF4-FFF2-40B4-BE49-F238E27FC236}">
                <a16:creationId xmlns:a16="http://schemas.microsoft.com/office/drawing/2014/main" id="{05ECB126-5402-49D0-A7AC-AE7D948BABE0}"/>
              </a:ext>
            </a:extLst>
          </p:cNvPr>
          <p:cNvSpPr txBox="1">
            <a:spLocks/>
          </p:cNvSpPr>
          <p:nvPr/>
        </p:nvSpPr>
        <p:spPr>
          <a:xfrm>
            <a:off x="111364" y="566057"/>
            <a:ext cx="8858464" cy="5399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Let’s say a sentence to tell what is happening in this picture</a:t>
            </a:r>
          </a:p>
          <a:p>
            <a:pPr>
              <a:buFont typeface="Wingdings" panose="05000000000000000000" pitchFamily="2" charset="2"/>
              <a:buChar char="§"/>
            </a:pPr>
            <a:r>
              <a:rPr lang="en-AU" dirty="0">
                <a:latin typeface="Century Gothic" panose="020B0502020202020204" pitchFamily="34" charset="0"/>
              </a:rPr>
              <a:t>Identify the verb in the sentence  </a:t>
            </a:r>
          </a:p>
          <a:p>
            <a:pPr>
              <a:buFont typeface="Wingdings" panose="05000000000000000000" pitchFamily="2" charset="2"/>
              <a:buChar char="§"/>
            </a:pPr>
            <a:r>
              <a:rPr lang="en-AU" dirty="0">
                <a:latin typeface="Century Gothic" panose="020B0502020202020204" pitchFamily="34" charset="0"/>
              </a:rPr>
              <a:t>Hint: ask yourself “what are they doing” to find the verb </a:t>
            </a:r>
          </a:p>
          <a:p>
            <a:pPr marL="0" indent="0">
              <a:buNone/>
            </a:pPr>
            <a:endParaRPr lang="en-AU" dirty="0">
              <a:latin typeface="Century Gothic" panose="020B0502020202020204" pitchFamily="34" charset="0"/>
            </a:endParaRPr>
          </a:p>
        </p:txBody>
      </p:sp>
      <p:sp>
        <p:nvSpPr>
          <p:cNvPr id="7" name="TextBox 6">
            <a:extLst>
              <a:ext uri="{FF2B5EF4-FFF2-40B4-BE49-F238E27FC236}">
                <a16:creationId xmlns:a16="http://schemas.microsoft.com/office/drawing/2014/main" id="{06F65587-C196-0BF3-BE9B-798A003A3C29}"/>
              </a:ext>
            </a:extLst>
          </p:cNvPr>
          <p:cNvSpPr txBox="1"/>
          <p:nvPr/>
        </p:nvSpPr>
        <p:spPr>
          <a:xfrm>
            <a:off x="10181939" y="1250631"/>
            <a:ext cx="1988664"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a verb?</a:t>
            </a:r>
          </a:p>
          <a:p>
            <a:pPr marL="285750" indent="-285750">
              <a:buFont typeface="Arial" panose="020B0604020202020204" pitchFamily="34" charset="0"/>
              <a:buChar char="•"/>
            </a:pPr>
            <a:r>
              <a:rPr lang="en-AU" sz="1400" dirty="0">
                <a:latin typeface="Century Gothic" panose="020B0502020202020204" pitchFamily="34" charset="0"/>
              </a:rPr>
              <a:t>How do we know this is a verb?</a:t>
            </a:r>
          </a:p>
          <a:p>
            <a:pPr marL="285750" indent="-285750">
              <a:buFont typeface="Arial" panose="020B0604020202020204" pitchFamily="34" charset="0"/>
              <a:buChar char="•"/>
            </a:pPr>
            <a:r>
              <a:rPr lang="en-AU" sz="1400" dirty="0">
                <a:latin typeface="Century Gothic" panose="020B0502020202020204" pitchFamily="34" charset="0"/>
              </a:rPr>
              <a:t>Do the action</a:t>
            </a:r>
          </a:p>
        </p:txBody>
      </p:sp>
      <p:sp>
        <p:nvSpPr>
          <p:cNvPr id="2" name="Oval 1">
            <a:extLst>
              <a:ext uri="{FF2B5EF4-FFF2-40B4-BE49-F238E27FC236}">
                <a16:creationId xmlns:a16="http://schemas.microsoft.com/office/drawing/2014/main" id="{E19E02D6-A670-4DB7-9E75-53A33CEB4567}"/>
              </a:ext>
            </a:extLst>
          </p:cNvPr>
          <p:cNvSpPr/>
          <p:nvPr/>
        </p:nvSpPr>
        <p:spPr>
          <a:xfrm>
            <a:off x="5230368" y="4921367"/>
            <a:ext cx="2039815" cy="701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At Home Dog Washing Station | Affluent Dogs">
            <a:extLst>
              <a:ext uri="{FF2B5EF4-FFF2-40B4-BE49-F238E27FC236}">
                <a16:creationId xmlns:a16="http://schemas.microsoft.com/office/drawing/2014/main" id="{4265BBA4-54FA-D3DA-9ECB-FFBF1EDD92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4482" y="2481812"/>
            <a:ext cx="3595701" cy="20257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5F650FD-B97C-5545-9B7A-CFE4D8938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2060" y="60350"/>
            <a:ext cx="671832" cy="671832"/>
          </a:xfrm>
          <a:prstGeom prst="rect">
            <a:avLst/>
          </a:prstGeom>
        </p:spPr>
      </p:pic>
      <p:pic>
        <p:nvPicPr>
          <p:cNvPr id="10" name="Picture 9"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5"/>
          <a:stretch>
            <a:fillRect/>
          </a:stretch>
        </p:blipFill>
        <p:spPr>
          <a:xfrm>
            <a:off x="9180085" y="76830"/>
            <a:ext cx="693813" cy="679158"/>
          </a:xfrm>
          <a:prstGeom prst="rect">
            <a:avLst/>
          </a:prstGeom>
        </p:spPr>
      </p:pic>
      <p:pic>
        <p:nvPicPr>
          <p:cNvPr id="11" name="Picture 10"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6"/>
          <a:stretch>
            <a:fillRect/>
          </a:stretch>
        </p:blipFill>
        <p:spPr>
          <a:xfrm>
            <a:off x="11430827" y="60350"/>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7"/>
          <a:stretch>
            <a:fillRect/>
          </a:stretch>
        </p:blipFill>
        <p:spPr>
          <a:xfrm>
            <a:off x="10642054" y="60350"/>
            <a:ext cx="674078" cy="674078"/>
          </a:xfrm>
          <a:prstGeom prst="rect">
            <a:avLst/>
          </a:prstGeom>
        </p:spPr>
      </p:pic>
    </p:spTree>
    <p:extLst>
      <p:ext uri="{BB962C8B-B14F-4D97-AF65-F5344CB8AC3E}">
        <p14:creationId xmlns:p14="http://schemas.microsoft.com/office/powerpoint/2010/main" val="276940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6FB464-DD89-7A4C-8A21-C008B8655665}"/>
              </a:ext>
            </a:extLst>
          </p:cNvPr>
          <p:cNvSpPr/>
          <p:nvPr/>
        </p:nvSpPr>
        <p:spPr>
          <a:xfrm>
            <a:off x="3341418" y="4979556"/>
            <a:ext cx="4072256" cy="584775"/>
          </a:xfrm>
          <a:prstGeom prst="rect">
            <a:avLst/>
          </a:prstGeom>
          <a:ln>
            <a:solidFill>
              <a:srgbClr val="000000"/>
            </a:solidFill>
          </a:ln>
        </p:spPr>
        <p:txBody>
          <a:bodyPr wrap="square" lIns="91440" tIns="45720" rIns="91440" bIns="45720" anchor="t">
            <a:spAutoFit/>
          </a:bodyPr>
          <a:lstStyle/>
          <a:p>
            <a:r>
              <a:rPr lang="en-AU" sz="3200" b="1" dirty="0">
                <a:latin typeface="Century Gothic" panose="020B0502020202020204" pitchFamily="34" charset="0"/>
                <a:ea typeface="Segoe UI Symbol"/>
              </a:rPr>
              <a:t>The girl skips. </a:t>
            </a:r>
          </a:p>
        </p:txBody>
      </p:sp>
      <p:sp>
        <p:nvSpPr>
          <p:cNvPr id="15" name="TextBox 14"/>
          <p:cNvSpPr txBox="1"/>
          <p:nvPr/>
        </p:nvSpPr>
        <p:spPr>
          <a:xfrm>
            <a:off x="-1" y="-1"/>
            <a:ext cx="3979817"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 You do</a:t>
            </a:r>
          </a:p>
        </p:txBody>
      </p:sp>
      <p:sp>
        <p:nvSpPr>
          <p:cNvPr id="16" name="Content Placeholder 3">
            <a:extLst>
              <a:ext uri="{FF2B5EF4-FFF2-40B4-BE49-F238E27FC236}">
                <a16:creationId xmlns:a16="http://schemas.microsoft.com/office/drawing/2014/main" id="{05ECB126-5402-49D0-A7AC-AE7D948BABE0}"/>
              </a:ext>
            </a:extLst>
          </p:cNvPr>
          <p:cNvSpPr txBox="1">
            <a:spLocks/>
          </p:cNvSpPr>
          <p:nvPr/>
        </p:nvSpPr>
        <p:spPr>
          <a:xfrm>
            <a:off x="111364" y="566057"/>
            <a:ext cx="8858464" cy="5399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Let’s say a sentence to tell what is happening in this picture</a:t>
            </a:r>
          </a:p>
          <a:p>
            <a:pPr>
              <a:buFont typeface="Wingdings" panose="05000000000000000000" pitchFamily="2" charset="2"/>
              <a:buChar char="§"/>
            </a:pPr>
            <a:r>
              <a:rPr lang="en-AU" dirty="0">
                <a:latin typeface="Century Gothic" panose="020B0502020202020204" pitchFamily="34" charset="0"/>
              </a:rPr>
              <a:t>Identify the verb in the sentence  </a:t>
            </a:r>
          </a:p>
          <a:p>
            <a:pPr>
              <a:buFont typeface="Wingdings" panose="05000000000000000000" pitchFamily="2" charset="2"/>
              <a:buChar char="§"/>
            </a:pPr>
            <a:r>
              <a:rPr lang="en-AU" dirty="0">
                <a:latin typeface="Century Gothic" panose="020B0502020202020204" pitchFamily="34" charset="0"/>
              </a:rPr>
              <a:t>Hint: ask yourself “what are they doing” to find the verb </a:t>
            </a:r>
          </a:p>
          <a:p>
            <a:pPr marL="0" indent="0">
              <a:buNone/>
            </a:pPr>
            <a:endParaRPr lang="en-AU" dirty="0">
              <a:latin typeface="Century Gothic" panose="020B0502020202020204" pitchFamily="34" charset="0"/>
            </a:endParaRPr>
          </a:p>
        </p:txBody>
      </p:sp>
      <p:sp>
        <p:nvSpPr>
          <p:cNvPr id="7" name="TextBox 6">
            <a:extLst>
              <a:ext uri="{FF2B5EF4-FFF2-40B4-BE49-F238E27FC236}">
                <a16:creationId xmlns:a16="http://schemas.microsoft.com/office/drawing/2014/main" id="{06F65587-C196-0BF3-BE9B-798A003A3C29}"/>
              </a:ext>
            </a:extLst>
          </p:cNvPr>
          <p:cNvSpPr txBox="1"/>
          <p:nvPr/>
        </p:nvSpPr>
        <p:spPr>
          <a:xfrm>
            <a:off x="10181939" y="1250631"/>
            <a:ext cx="1988664"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a verb?</a:t>
            </a:r>
          </a:p>
          <a:p>
            <a:pPr marL="285750" indent="-285750">
              <a:buFont typeface="Arial" panose="020B0604020202020204" pitchFamily="34" charset="0"/>
              <a:buChar char="•"/>
            </a:pPr>
            <a:r>
              <a:rPr lang="en-AU" sz="1400" dirty="0">
                <a:latin typeface="Century Gothic" panose="020B0502020202020204" pitchFamily="34" charset="0"/>
              </a:rPr>
              <a:t>How do we know this is a verb?</a:t>
            </a:r>
          </a:p>
          <a:p>
            <a:pPr marL="285750" indent="-285750">
              <a:buFont typeface="Arial" panose="020B0604020202020204" pitchFamily="34" charset="0"/>
              <a:buChar char="•"/>
            </a:pPr>
            <a:r>
              <a:rPr lang="en-AU" sz="1400" dirty="0">
                <a:latin typeface="Century Gothic" panose="020B0502020202020204" pitchFamily="34" charset="0"/>
              </a:rPr>
              <a:t>Do the action</a:t>
            </a:r>
          </a:p>
        </p:txBody>
      </p:sp>
      <p:sp>
        <p:nvSpPr>
          <p:cNvPr id="2" name="Oval 1">
            <a:extLst>
              <a:ext uri="{FF2B5EF4-FFF2-40B4-BE49-F238E27FC236}">
                <a16:creationId xmlns:a16="http://schemas.microsoft.com/office/drawing/2014/main" id="{E19E02D6-A670-4DB7-9E75-53A33CEB4567}"/>
              </a:ext>
            </a:extLst>
          </p:cNvPr>
          <p:cNvSpPr/>
          <p:nvPr/>
        </p:nvSpPr>
        <p:spPr>
          <a:xfrm>
            <a:off x="4849109" y="4931638"/>
            <a:ext cx="1185932" cy="6806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Jump Rope Girl - Free photo on Pixabay">
            <a:extLst>
              <a:ext uri="{FF2B5EF4-FFF2-40B4-BE49-F238E27FC236}">
                <a16:creationId xmlns:a16="http://schemas.microsoft.com/office/drawing/2014/main" id="{011E0933-630C-A395-042F-3B904D0F47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3744" y="2298304"/>
            <a:ext cx="3397396" cy="22613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4"/>
          <a:stretch>
            <a:fillRect/>
          </a:stretch>
        </p:blipFill>
        <p:spPr>
          <a:xfrm>
            <a:off x="11430827" y="60350"/>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5"/>
          <a:stretch>
            <a:fillRect/>
          </a:stretch>
        </p:blipFill>
        <p:spPr>
          <a:xfrm>
            <a:off x="10642054" y="60350"/>
            <a:ext cx="674078" cy="674078"/>
          </a:xfrm>
          <a:prstGeom prst="rect">
            <a:avLst/>
          </a:prstGeom>
        </p:spPr>
      </p:pic>
    </p:spTree>
    <p:extLst>
      <p:ext uri="{BB962C8B-B14F-4D97-AF65-F5344CB8AC3E}">
        <p14:creationId xmlns:p14="http://schemas.microsoft.com/office/powerpoint/2010/main" val="5374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6FB464-DD89-7A4C-8A21-C008B8655665}"/>
              </a:ext>
            </a:extLst>
          </p:cNvPr>
          <p:cNvSpPr/>
          <p:nvPr/>
        </p:nvSpPr>
        <p:spPr>
          <a:xfrm>
            <a:off x="3341418" y="4979556"/>
            <a:ext cx="4072256" cy="584775"/>
          </a:xfrm>
          <a:prstGeom prst="rect">
            <a:avLst/>
          </a:prstGeom>
          <a:ln>
            <a:solidFill>
              <a:srgbClr val="000000"/>
            </a:solidFill>
          </a:ln>
        </p:spPr>
        <p:txBody>
          <a:bodyPr wrap="square" lIns="91440" tIns="45720" rIns="91440" bIns="45720" anchor="t">
            <a:spAutoFit/>
          </a:bodyPr>
          <a:lstStyle/>
          <a:p>
            <a:r>
              <a:rPr lang="en-AU" sz="3200" b="1" dirty="0">
                <a:latin typeface="Century Gothic" panose="020B0502020202020204" pitchFamily="34" charset="0"/>
                <a:ea typeface="Segoe UI Symbol"/>
              </a:rPr>
              <a:t>The boy is crying. </a:t>
            </a:r>
          </a:p>
        </p:txBody>
      </p:sp>
      <p:sp>
        <p:nvSpPr>
          <p:cNvPr id="15" name="TextBox 14"/>
          <p:cNvSpPr txBox="1"/>
          <p:nvPr/>
        </p:nvSpPr>
        <p:spPr>
          <a:xfrm>
            <a:off x="-1" y="-1"/>
            <a:ext cx="3953691"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 You do</a:t>
            </a:r>
          </a:p>
        </p:txBody>
      </p:sp>
      <p:sp>
        <p:nvSpPr>
          <p:cNvPr id="16" name="Content Placeholder 3">
            <a:extLst>
              <a:ext uri="{FF2B5EF4-FFF2-40B4-BE49-F238E27FC236}">
                <a16:creationId xmlns:a16="http://schemas.microsoft.com/office/drawing/2014/main" id="{05ECB126-5402-49D0-A7AC-AE7D948BABE0}"/>
              </a:ext>
            </a:extLst>
          </p:cNvPr>
          <p:cNvSpPr txBox="1">
            <a:spLocks/>
          </p:cNvSpPr>
          <p:nvPr/>
        </p:nvSpPr>
        <p:spPr>
          <a:xfrm>
            <a:off x="111364" y="566057"/>
            <a:ext cx="8858464" cy="5399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Let’s say a sentence to tell what is happening in this picture</a:t>
            </a:r>
          </a:p>
          <a:p>
            <a:pPr>
              <a:buFont typeface="Wingdings" panose="05000000000000000000" pitchFamily="2" charset="2"/>
              <a:buChar char="§"/>
            </a:pPr>
            <a:r>
              <a:rPr lang="en-AU" dirty="0">
                <a:latin typeface="Century Gothic" panose="020B0502020202020204" pitchFamily="34" charset="0"/>
              </a:rPr>
              <a:t>Identify the verb in the sentence  </a:t>
            </a:r>
          </a:p>
          <a:p>
            <a:pPr>
              <a:buFont typeface="Wingdings" panose="05000000000000000000" pitchFamily="2" charset="2"/>
              <a:buChar char="§"/>
            </a:pPr>
            <a:r>
              <a:rPr lang="en-AU" dirty="0">
                <a:latin typeface="Century Gothic" panose="020B0502020202020204" pitchFamily="34" charset="0"/>
              </a:rPr>
              <a:t>Hint: ask yourself “what are they doing” to find the verb </a:t>
            </a:r>
          </a:p>
          <a:p>
            <a:pPr marL="0" indent="0">
              <a:buNone/>
            </a:pPr>
            <a:endParaRPr lang="en-AU" dirty="0">
              <a:latin typeface="Century Gothic" panose="020B0502020202020204" pitchFamily="34" charset="0"/>
            </a:endParaRPr>
          </a:p>
        </p:txBody>
      </p:sp>
      <p:sp>
        <p:nvSpPr>
          <p:cNvPr id="7" name="TextBox 6">
            <a:extLst>
              <a:ext uri="{FF2B5EF4-FFF2-40B4-BE49-F238E27FC236}">
                <a16:creationId xmlns:a16="http://schemas.microsoft.com/office/drawing/2014/main" id="{06F65587-C196-0BF3-BE9B-798A003A3C29}"/>
              </a:ext>
            </a:extLst>
          </p:cNvPr>
          <p:cNvSpPr txBox="1"/>
          <p:nvPr/>
        </p:nvSpPr>
        <p:spPr>
          <a:xfrm>
            <a:off x="10181939" y="1250631"/>
            <a:ext cx="1988664"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a verb?</a:t>
            </a:r>
          </a:p>
          <a:p>
            <a:pPr marL="285750" indent="-285750">
              <a:buFont typeface="Arial" panose="020B0604020202020204" pitchFamily="34" charset="0"/>
              <a:buChar char="•"/>
            </a:pPr>
            <a:r>
              <a:rPr lang="en-AU" sz="1400" dirty="0">
                <a:latin typeface="Century Gothic" panose="020B0502020202020204" pitchFamily="34" charset="0"/>
              </a:rPr>
              <a:t>How do we know this is a verb?</a:t>
            </a:r>
          </a:p>
          <a:p>
            <a:pPr marL="285750" indent="-285750">
              <a:buFont typeface="Arial" panose="020B0604020202020204" pitchFamily="34" charset="0"/>
              <a:buChar char="•"/>
            </a:pPr>
            <a:r>
              <a:rPr lang="en-AU" sz="1400" dirty="0">
                <a:latin typeface="Century Gothic" panose="020B0502020202020204" pitchFamily="34" charset="0"/>
              </a:rPr>
              <a:t>Do the action</a:t>
            </a:r>
          </a:p>
        </p:txBody>
      </p:sp>
      <p:sp>
        <p:nvSpPr>
          <p:cNvPr id="2" name="Oval 1">
            <a:extLst>
              <a:ext uri="{FF2B5EF4-FFF2-40B4-BE49-F238E27FC236}">
                <a16:creationId xmlns:a16="http://schemas.microsoft.com/office/drawing/2014/main" id="{E19E02D6-A670-4DB7-9E75-53A33CEB4567}"/>
              </a:ext>
            </a:extLst>
          </p:cNvPr>
          <p:cNvSpPr/>
          <p:nvPr/>
        </p:nvSpPr>
        <p:spPr>
          <a:xfrm>
            <a:off x="5444197" y="4959013"/>
            <a:ext cx="1519311" cy="701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Second Life Marketplace">
            <a:extLst>
              <a:ext uri="{FF2B5EF4-FFF2-40B4-BE49-F238E27FC236}">
                <a16:creationId xmlns:a16="http://schemas.microsoft.com/office/drawing/2014/main" id="{1914082A-FA05-BA36-0D07-E4799E284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010" y="2177311"/>
            <a:ext cx="4285664" cy="23999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4"/>
          <a:stretch>
            <a:fillRect/>
          </a:stretch>
        </p:blipFill>
        <p:spPr>
          <a:xfrm>
            <a:off x="11430827" y="60350"/>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5"/>
          <a:stretch>
            <a:fillRect/>
          </a:stretch>
        </p:blipFill>
        <p:spPr>
          <a:xfrm>
            <a:off x="10642054" y="60350"/>
            <a:ext cx="674078" cy="674078"/>
          </a:xfrm>
          <a:prstGeom prst="rect">
            <a:avLst/>
          </a:prstGeom>
        </p:spPr>
      </p:pic>
    </p:spTree>
    <p:extLst>
      <p:ext uri="{BB962C8B-B14F-4D97-AF65-F5344CB8AC3E}">
        <p14:creationId xmlns:p14="http://schemas.microsoft.com/office/powerpoint/2010/main" val="244952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6FB464-DD89-7A4C-8A21-C008B8655665}"/>
              </a:ext>
            </a:extLst>
          </p:cNvPr>
          <p:cNvSpPr/>
          <p:nvPr/>
        </p:nvSpPr>
        <p:spPr>
          <a:xfrm>
            <a:off x="3341418" y="4979556"/>
            <a:ext cx="4072256" cy="584775"/>
          </a:xfrm>
          <a:prstGeom prst="rect">
            <a:avLst/>
          </a:prstGeom>
          <a:ln>
            <a:solidFill>
              <a:srgbClr val="000000"/>
            </a:solidFill>
          </a:ln>
        </p:spPr>
        <p:txBody>
          <a:bodyPr wrap="square" lIns="91440" tIns="45720" rIns="91440" bIns="45720" anchor="t">
            <a:spAutoFit/>
          </a:bodyPr>
          <a:lstStyle/>
          <a:p>
            <a:endParaRPr lang="en-AU" sz="3200" b="1" dirty="0">
              <a:latin typeface="Century Gothic" panose="020B0502020202020204" pitchFamily="34" charset="0"/>
              <a:ea typeface="Segoe UI Symbol"/>
            </a:endParaRPr>
          </a:p>
        </p:txBody>
      </p:sp>
      <p:sp>
        <p:nvSpPr>
          <p:cNvPr id="15" name="TextBox 14"/>
          <p:cNvSpPr txBox="1"/>
          <p:nvPr/>
        </p:nvSpPr>
        <p:spPr>
          <a:xfrm>
            <a:off x="-1" y="-1"/>
            <a:ext cx="3953691"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 You do</a:t>
            </a:r>
          </a:p>
        </p:txBody>
      </p:sp>
      <p:sp>
        <p:nvSpPr>
          <p:cNvPr id="16" name="Content Placeholder 3">
            <a:extLst>
              <a:ext uri="{FF2B5EF4-FFF2-40B4-BE49-F238E27FC236}">
                <a16:creationId xmlns:a16="http://schemas.microsoft.com/office/drawing/2014/main" id="{05ECB126-5402-49D0-A7AC-AE7D948BABE0}"/>
              </a:ext>
            </a:extLst>
          </p:cNvPr>
          <p:cNvSpPr txBox="1">
            <a:spLocks/>
          </p:cNvSpPr>
          <p:nvPr/>
        </p:nvSpPr>
        <p:spPr>
          <a:xfrm>
            <a:off x="111364" y="566057"/>
            <a:ext cx="8858464" cy="5399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Let’s say a sentence to tell what is happening in this picture</a:t>
            </a:r>
          </a:p>
          <a:p>
            <a:pPr>
              <a:buFont typeface="Wingdings" panose="05000000000000000000" pitchFamily="2" charset="2"/>
              <a:buChar char="§"/>
            </a:pPr>
            <a:r>
              <a:rPr lang="en-AU" dirty="0">
                <a:latin typeface="Century Gothic" panose="020B0502020202020204" pitchFamily="34" charset="0"/>
              </a:rPr>
              <a:t>Identify the verb in the sentence  </a:t>
            </a:r>
          </a:p>
          <a:p>
            <a:pPr>
              <a:buFont typeface="Wingdings" panose="05000000000000000000" pitchFamily="2" charset="2"/>
              <a:buChar char="§"/>
            </a:pPr>
            <a:r>
              <a:rPr lang="en-AU" dirty="0">
                <a:latin typeface="Century Gothic" panose="020B0502020202020204" pitchFamily="34" charset="0"/>
              </a:rPr>
              <a:t>Hint: ask yourself “what are they doing” to find the verb </a:t>
            </a:r>
          </a:p>
          <a:p>
            <a:pPr marL="0" indent="0">
              <a:buNone/>
            </a:pPr>
            <a:endParaRPr lang="en-AU" dirty="0">
              <a:latin typeface="Century Gothic" panose="020B0502020202020204" pitchFamily="34" charset="0"/>
            </a:endParaRPr>
          </a:p>
        </p:txBody>
      </p:sp>
      <p:sp>
        <p:nvSpPr>
          <p:cNvPr id="7" name="TextBox 6">
            <a:extLst>
              <a:ext uri="{FF2B5EF4-FFF2-40B4-BE49-F238E27FC236}">
                <a16:creationId xmlns:a16="http://schemas.microsoft.com/office/drawing/2014/main" id="{06F65587-C196-0BF3-BE9B-798A003A3C29}"/>
              </a:ext>
            </a:extLst>
          </p:cNvPr>
          <p:cNvSpPr txBox="1"/>
          <p:nvPr/>
        </p:nvSpPr>
        <p:spPr>
          <a:xfrm>
            <a:off x="10181939" y="1250631"/>
            <a:ext cx="1988664"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a verb?</a:t>
            </a:r>
          </a:p>
          <a:p>
            <a:pPr marL="285750" indent="-285750">
              <a:buFont typeface="Arial" panose="020B0604020202020204" pitchFamily="34" charset="0"/>
              <a:buChar char="•"/>
            </a:pPr>
            <a:r>
              <a:rPr lang="en-AU" sz="1400" dirty="0">
                <a:latin typeface="Century Gothic" panose="020B0502020202020204" pitchFamily="34" charset="0"/>
              </a:rPr>
              <a:t>How do we know this is a verb?</a:t>
            </a:r>
          </a:p>
          <a:p>
            <a:pPr marL="285750" indent="-285750">
              <a:buFont typeface="Arial" panose="020B0604020202020204" pitchFamily="34" charset="0"/>
              <a:buChar char="•"/>
            </a:pPr>
            <a:r>
              <a:rPr lang="en-AU" sz="1400" dirty="0">
                <a:latin typeface="Century Gothic" panose="020B0502020202020204" pitchFamily="34" charset="0"/>
              </a:rPr>
              <a:t>Do the action</a:t>
            </a:r>
          </a:p>
        </p:txBody>
      </p:sp>
      <p:sp>
        <p:nvSpPr>
          <p:cNvPr id="2" name="Oval 1">
            <a:extLst>
              <a:ext uri="{FF2B5EF4-FFF2-40B4-BE49-F238E27FC236}">
                <a16:creationId xmlns:a16="http://schemas.microsoft.com/office/drawing/2014/main" id="{E19E02D6-A670-4DB7-9E75-53A33CEB4567}"/>
              </a:ext>
            </a:extLst>
          </p:cNvPr>
          <p:cNvSpPr/>
          <p:nvPr/>
        </p:nvSpPr>
        <p:spPr>
          <a:xfrm>
            <a:off x="5444197" y="4959013"/>
            <a:ext cx="1519311" cy="701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3"/>
          <a:stretch>
            <a:fillRect/>
          </a:stretch>
        </p:blipFill>
        <p:spPr>
          <a:xfrm>
            <a:off x="11430827" y="60350"/>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4"/>
          <a:stretch>
            <a:fillRect/>
          </a:stretch>
        </p:blipFill>
        <p:spPr>
          <a:xfrm>
            <a:off x="10642054" y="60350"/>
            <a:ext cx="674078" cy="674078"/>
          </a:xfrm>
          <a:prstGeom prst="rect">
            <a:avLst/>
          </a:prstGeom>
        </p:spPr>
      </p:pic>
      <p:sp>
        <p:nvSpPr>
          <p:cNvPr id="3" name="TextBox 2"/>
          <p:cNvSpPr txBox="1"/>
          <p:nvPr/>
        </p:nvSpPr>
        <p:spPr>
          <a:xfrm>
            <a:off x="2826936" y="2838995"/>
            <a:ext cx="4136572" cy="646331"/>
          </a:xfrm>
          <a:prstGeom prst="rect">
            <a:avLst/>
          </a:prstGeom>
          <a:noFill/>
        </p:spPr>
        <p:txBody>
          <a:bodyPr wrap="square" rtlCol="0">
            <a:spAutoFit/>
          </a:bodyPr>
          <a:lstStyle/>
          <a:p>
            <a:r>
              <a:rPr lang="en-AU" dirty="0"/>
              <a:t>Add in pictures based on texts/topics/knowledge units in class</a:t>
            </a:r>
          </a:p>
        </p:txBody>
      </p:sp>
    </p:spTree>
    <p:extLst>
      <p:ext uri="{BB962C8B-B14F-4D97-AF65-F5344CB8AC3E}">
        <p14:creationId xmlns:p14="http://schemas.microsoft.com/office/powerpoint/2010/main" val="318414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con&#10;&#10;Description automatically generated">
            <a:extLst>
              <a:ext uri="{FF2B5EF4-FFF2-40B4-BE49-F238E27FC236}">
                <a16:creationId xmlns:a16="http://schemas.microsoft.com/office/drawing/2014/main" id="{7BF52388-8B41-CD41-AC9A-89B295FC7E29}"/>
              </a:ext>
            </a:extLst>
          </p:cNvPr>
          <p:cNvPicPr>
            <a:picLocks noGrp="1" noChangeAspect="1"/>
          </p:cNvPicPr>
          <p:nvPr>
            <p:ph idx="1"/>
          </p:nvPr>
        </p:nvPicPr>
        <p:blipFill>
          <a:blip r:embed="rId2"/>
          <a:stretch>
            <a:fillRect/>
          </a:stretch>
        </p:blipFill>
        <p:spPr>
          <a:xfrm>
            <a:off x="10432839" y="4874453"/>
            <a:ext cx="674079" cy="674079"/>
          </a:xfrm>
        </p:spPr>
      </p:pic>
      <p:pic>
        <p:nvPicPr>
          <p:cNvPr id="7" name="Picture 6"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3"/>
          <a:stretch>
            <a:fillRect/>
          </a:stretch>
        </p:blipFill>
        <p:spPr>
          <a:xfrm>
            <a:off x="4299121" y="4284569"/>
            <a:ext cx="674078" cy="674078"/>
          </a:xfrm>
          <a:prstGeom prst="rect">
            <a:avLst/>
          </a:prstGeom>
        </p:spPr>
      </p:pic>
      <p:pic>
        <p:nvPicPr>
          <p:cNvPr id="9" name="Picture 8" descr="Icon&#10;&#10;Description automatically generated">
            <a:extLst>
              <a:ext uri="{FF2B5EF4-FFF2-40B4-BE49-F238E27FC236}">
                <a16:creationId xmlns:a16="http://schemas.microsoft.com/office/drawing/2014/main" id="{8D84FB6F-E36B-FC4D-86D4-DC82FD849E2B}"/>
              </a:ext>
            </a:extLst>
          </p:cNvPr>
          <p:cNvPicPr>
            <a:picLocks noChangeAspect="1"/>
          </p:cNvPicPr>
          <p:nvPr/>
        </p:nvPicPr>
        <p:blipFill>
          <a:blip r:embed="rId4"/>
          <a:stretch>
            <a:fillRect/>
          </a:stretch>
        </p:blipFill>
        <p:spPr>
          <a:xfrm>
            <a:off x="4294065" y="5632726"/>
            <a:ext cx="674078" cy="674078"/>
          </a:xfrm>
          <a:prstGeom prst="rect">
            <a:avLst/>
          </a:prstGeom>
        </p:spPr>
      </p:pic>
      <p:pic>
        <p:nvPicPr>
          <p:cNvPr id="11" name="Picture 10" descr="Logo, icon&#10;&#10;Description automatically generated">
            <a:extLst>
              <a:ext uri="{FF2B5EF4-FFF2-40B4-BE49-F238E27FC236}">
                <a16:creationId xmlns:a16="http://schemas.microsoft.com/office/drawing/2014/main" id="{65EADFB6-40C5-DA4D-BC50-74CB823218ED}"/>
              </a:ext>
            </a:extLst>
          </p:cNvPr>
          <p:cNvPicPr>
            <a:picLocks noChangeAspect="1"/>
          </p:cNvPicPr>
          <p:nvPr/>
        </p:nvPicPr>
        <p:blipFill>
          <a:blip r:embed="rId5"/>
          <a:stretch>
            <a:fillRect/>
          </a:stretch>
        </p:blipFill>
        <p:spPr>
          <a:xfrm>
            <a:off x="715322" y="2389965"/>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221A1569-9788-9545-9956-36470E1B33BB}"/>
              </a:ext>
            </a:extLst>
          </p:cNvPr>
          <p:cNvPicPr>
            <a:picLocks noChangeAspect="1"/>
          </p:cNvPicPr>
          <p:nvPr/>
        </p:nvPicPr>
        <p:blipFill>
          <a:blip r:embed="rId6"/>
          <a:stretch>
            <a:fillRect/>
          </a:stretch>
        </p:blipFill>
        <p:spPr>
          <a:xfrm>
            <a:off x="1389400" y="2389965"/>
            <a:ext cx="674078" cy="674078"/>
          </a:xfrm>
          <a:prstGeom prst="rect">
            <a:avLst/>
          </a:prstGeom>
        </p:spPr>
      </p:pic>
      <p:pic>
        <p:nvPicPr>
          <p:cNvPr id="15" name="Picture 14" descr="Icon&#10;&#10;Description automatically generated">
            <a:extLst>
              <a:ext uri="{FF2B5EF4-FFF2-40B4-BE49-F238E27FC236}">
                <a16:creationId xmlns:a16="http://schemas.microsoft.com/office/drawing/2014/main" id="{27855DF8-820B-0849-AA68-4ABF97446EE0}"/>
              </a:ext>
            </a:extLst>
          </p:cNvPr>
          <p:cNvPicPr>
            <a:picLocks noChangeAspect="1"/>
          </p:cNvPicPr>
          <p:nvPr/>
        </p:nvPicPr>
        <p:blipFill>
          <a:blip r:embed="rId7"/>
          <a:stretch>
            <a:fillRect/>
          </a:stretch>
        </p:blipFill>
        <p:spPr>
          <a:xfrm>
            <a:off x="715322" y="3064043"/>
            <a:ext cx="674078" cy="674078"/>
          </a:xfrm>
          <a:prstGeom prst="rect">
            <a:avLst/>
          </a:prstGeom>
        </p:spPr>
      </p:pic>
      <p:pic>
        <p:nvPicPr>
          <p:cNvPr id="17" name="Picture 16" descr="Icon&#10;&#10;Description automatically generated">
            <a:extLst>
              <a:ext uri="{FF2B5EF4-FFF2-40B4-BE49-F238E27FC236}">
                <a16:creationId xmlns:a16="http://schemas.microsoft.com/office/drawing/2014/main" id="{C21C8DC2-E0E6-FA46-B43E-40B158D5A942}"/>
              </a:ext>
            </a:extLst>
          </p:cNvPr>
          <p:cNvPicPr>
            <a:picLocks noChangeAspect="1"/>
          </p:cNvPicPr>
          <p:nvPr/>
        </p:nvPicPr>
        <p:blipFill>
          <a:blip r:embed="rId8"/>
          <a:stretch>
            <a:fillRect/>
          </a:stretch>
        </p:blipFill>
        <p:spPr>
          <a:xfrm>
            <a:off x="1389400" y="3049933"/>
            <a:ext cx="674078" cy="674078"/>
          </a:xfrm>
          <a:prstGeom prst="rect">
            <a:avLst/>
          </a:prstGeom>
        </p:spPr>
      </p:pic>
      <p:pic>
        <p:nvPicPr>
          <p:cNvPr id="19" name="Picture 18">
            <a:extLst>
              <a:ext uri="{FF2B5EF4-FFF2-40B4-BE49-F238E27FC236}">
                <a16:creationId xmlns:a16="http://schemas.microsoft.com/office/drawing/2014/main" id="{513C56D8-407A-9142-A075-9C38769D6986}"/>
              </a:ext>
            </a:extLst>
          </p:cNvPr>
          <p:cNvPicPr>
            <a:picLocks noChangeAspect="1"/>
          </p:cNvPicPr>
          <p:nvPr/>
        </p:nvPicPr>
        <p:blipFill>
          <a:blip r:embed="rId9"/>
          <a:stretch>
            <a:fillRect/>
          </a:stretch>
        </p:blipFill>
        <p:spPr>
          <a:xfrm>
            <a:off x="885384" y="5618025"/>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BC6784FC-A82A-9645-9BB1-5B175106C5E3}"/>
              </a:ext>
            </a:extLst>
          </p:cNvPr>
          <p:cNvPicPr>
            <a:picLocks noChangeAspect="1"/>
          </p:cNvPicPr>
          <p:nvPr/>
        </p:nvPicPr>
        <p:blipFill>
          <a:blip r:embed="rId10"/>
          <a:stretch>
            <a:fillRect/>
          </a:stretch>
        </p:blipFill>
        <p:spPr>
          <a:xfrm>
            <a:off x="885384" y="4929837"/>
            <a:ext cx="674078" cy="674078"/>
          </a:xfrm>
          <a:prstGeom prst="rect">
            <a:avLst/>
          </a:prstGeom>
        </p:spPr>
      </p:pic>
      <p:pic>
        <p:nvPicPr>
          <p:cNvPr id="23" name="Picture 2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11"/>
          <a:stretch>
            <a:fillRect/>
          </a:stretch>
        </p:blipFill>
        <p:spPr>
          <a:xfrm>
            <a:off x="4299121" y="3604476"/>
            <a:ext cx="674078" cy="674078"/>
          </a:xfrm>
          <a:prstGeom prst="rect">
            <a:avLst/>
          </a:prstGeom>
        </p:spPr>
      </p:pic>
      <p:pic>
        <p:nvPicPr>
          <p:cNvPr id="25" name="Picture 24" descr="Icon&#10;&#10;Description automatically generated">
            <a:extLst>
              <a:ext uri="{FF2B5EF4-FFF2-40B4-BE49-F238E27FC236}">
                <a16:creationId xmlns:a16="http://schemas.microsoft.com/office/drawing/2014/main" id="{A0714267-D3A4-EF43-B883-8FDBDCA9825A}"/>
              </a:ext>
            </a:extLst>
          </p:cNvPr>
          <p:cNvPicPr>
            <a:picLocks noChangeAspect="1"/>
          </p:cNvPicPr>
          <p:nvPr/>
        </p:nvPicPr>
        <p:blipFill>
          <a:blip r:embed="rId12"/>
          <a:stretch>
            <a:fillRect/>
          </a:stretch>
        </p:blipFill>
        <p:spPr>
          <a:xfrm>
            <a:off x="4294064" y="4958647"/>
            <a:ext cx="674079" cy="674079"/>
          </a:xfrm>
          <a:prstGeom prst="rect">
            <a:avLst/>
          </a:prstGeom>
        </p:spPr>
      </p:pic>
      <p:sp>
        <p:nvSpPr>
          <p:cNvPr id="35" name="Title 1">
            <a:extLst>
              <a:ext uri="{FF2B5EF4-FFF2-40B4-BE49-F238E27FC236}">
                <a16:creationId xmlns:a16="http://schemas.microsoft.com/office/drawing/2014/main" id="{3DF4E9DF-B3EF-1E4E-95EB-83EEEF0948D2}"/>
              </a:ext>
            </a:extLst>
          </p:cNvPr>
          <p:cNvSpPr txBox="1">
            <a:spLocks/>
          </p:cNvSpPr>
          <p:nvPr/>
        </p:nvSpPr>
        <p:spPr>
          <a:xfrm>
            <a:off x="1999476" y="2617597"/>
            <a:ext cx="1525356"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rPr>
              <a:t>Multiple Choice </a:t>
            </a:r>
            <a:endParaRPr kumimoji="0" lang="en-US" sz="24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endParaRPr>
          </a:p>
        </p:txBody>
      </p:sp>
      <p:sp>
        <p:nvSpPr>
          <p:cNvPr id="36" name="Title 1">
            <a:extLst>
              <a:ext uri="{FF2B5EF4-FFF2-40B4-BE49-F238E27FC236}">
                <a16:creationId xmlns:a16="http://schemas.microsoft.com/office/drawing/2014/main" id="{D12A3178-176D-0940-9838-EB1D93380491}"/>
              </a:ext>
            </a:extLst>
          </p:cNvPr>
          <p:cNvSpPr txBox="1">
            <a:spLocks/>
          </p:cNvSpPr>
          <p:nvPr/>
        </p:nvSpPr>
        <p:spPr>
          <a:xfrm>
            <a:off x="1026266" y="5381944"/>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rPr>
              <a:t>Vote</a:t>
            </a:r>
            <a:endParaRPr kumimoji="0" lang="en-US" sz="24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endParaRPr>
          </a:p>
        </p:txBody>
      </p:sp>
      <p:sp>
        <p:nvSpPr>
          <p:cNvPr id="37" name="Title 1">
            <a:extLst>
              <a:ext uri="{FF2B5EF4-FFF2-40B4-BE49-F238E27FC236}">
                <a16:creationId xmlns:a16="http://schemas.microsoft.com/office/drawing/2014/main" id="{7AA56F04-6084-A34C-9A2A-8937EDC209A0}"/>
              </a:ext>
            </a:extLst>
          </p:cNvPr>
          <p:cNvSpPr txBox="1">
            <a:spLocks/>
          </p:cNvSpPr>
          <p:nvPr/>
        </p:nvSpPr>
        <p:spPr>
          <a:xfrm>
            <a:off x="5005000" y="3782559"/>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rPr>
              <a:t>Pair Share</a:t>
            </a:r>
            <a:endParaRPr kumimoji="0" lang="en-US" sz="24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endParaRPr>
          </a:p>
        </p:txBody>
      </p:sp>
      <p:sp>
        <p:nvSpPr>
          <p:cNvPr id="38" name="Title 1">
            <a:extLst>
              <a:ext uri="{FF2B5EF4-FFF2-40B4-BE49-F238E27FC236}">
                <a16:creationId xmlns:a16="http://schemas.microsoft.com/office/drawing/2014/main" id="{7385DEC1-BFED-A64F-8FE0-0AA7A9052BD2}"/>
              </a:ext>
            </a:extLst>
          </p:cNvPr>
          <p:cNvSpPr txBox="1">
            <a:spLocks/>
          </p:cNvSpPr>
          <p:nvPr/>
        </p:nvSpPr>
        <p:spPr>
          <a:xfrm>
            <a:off x="5005000" y="4447989"/>
            <a:ext cx="2630530"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1800" dirty="0">
                <a:solidFill>
                  <a:sysClr val="windowText" lastClr="000000"/>
                </a:solidFill>
                <a:latin typeface="Century Gothic" panose="020B0502020202020204" pitchFamily="34" charset="0"/>
              </a:rPr>
              <a:t>Pick a Stick/Answer (non-volunteer)</a:t>
            </a:r>
            <a:endParaRPr kumimoji="0" lang="en-US" sz="24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endParaRPr>
          </a:p>
        </p:txBody>
      </p:sp>
      <p:sp>
        <p:nvSpPr>
          <p:cNvPr id="39" name="Title 1">
            <a:extLst>
              <a:ext uri="{FF2B5EF4-FFF2-40B4-BE49-F238E27FC236}">
                <a16:creationId xmlns:a16="http://schemas.microsoft.com/office/drawing/2014/main" id="{B9E3C697-68F7-A549-983D-A93AB336DF4F}"/>
              </a:ext>
            </a:extLst>
          </p:cNvPr>
          <p:cNvSpPr txBox="1">
            <a:spLocks/>
          </p:cNvSpPr>
          <p:nvPr/>
        </p:nvSpPr>
        <p:spPr>
          <a:xfrm>
            <a:off x="5005000" y="5113419"/>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rPr>
              <a:t>Whiteboards</a:t>
            </a:r>
            <a:endParaRPr kumimoji="0" lang="en-US" sz="24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endParaRPr>
          </a:p>
        </p:txBody>
      </p:sp>
      <p:sp>
        <p:nvSpPr>
          <p:cNvPr id="40" name="Title 1">
            <a:extLst>
              <a:ext uri="{FF2B5EF4-FFF2-40B4-BE49-F238E27FC236}">
                <a16:creationId xmlns:a16="http://schemas.microsoft.com/office/drawing/2014/main" id="{69384955-5395-684B-9A1B-250A0BD7221E}"/>
              </a:ext>
            </a:extLst>
          </p:cNvPr>
          <p:cNvSpPr txBox="1">
            <a:spLocks/>
          </p:cNvSpPr>
          <p:nvPr/>
        </p:nvSpPr>
        <p:spPr>
          <a:xfrm>
            <a:off x="5005000" y="5787509"/>
            <a:ext cx="2485458"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rPr>
              <a:t>In Your Workbook</a:t>
            </a:r>
            <a:endParaRPr kumimoji="0" lang="en-US" sz="24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endParaRPr>
          </a:p>
        </p:txBody>
      </p:sp>
      <p:sp>
        <p:nvSpPr>
          <p:cNvPr id="50" name="Title 1">
            <a:extLst>
              <a:ext uri="{FF2B5EF4-FFF2-40B4-BE49-F238E27FC236}">
                <a16:creationId xmlns:a16="http://schemas.microsoft.com/office/drawing/2014/main" id="{6056C993-04BF-5642-AEFB-53FF259B42EA}"/>
              </a:ext>
            </a:extLst>
          </p:cNvPr>
          <p:cNvSpPr txBox="1">
            <a:spLocks/>
          </p:cNvSpPr>
          <p:nvPr/>
        </p:nvSpPr>
        <p:spPr>
          <a:xfrm>
            <a:off x="9834568" y="5527738"/>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rPr>
              <a:t>Read with me</a:t>
            </a:r>
            <a:endParaRPr kumimoji="0" lang="en-US" sz="24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endParaRPr>
          </a:p>
        </p:txBody>
      </p:sp>
      <p:pic>
        <p:nvPicPr>
          <p:cNvPr id="51" name="Picture 50"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13"/>
          <a:stretch>
            <a:fillRect/>
          </a:stretch>
        </p:blipFill>
        <p:spPr>
          <a:xfrm>
            <a:off x="10391324" y="3607995"/>
            <a:ext cx="693813" cy="679158"/>
          </a:xfrm>
          <a:prstGeom prst="rect">
            <a:avLst/>
          </a:prstGeom>
        </p:spPr>
      </p:pic>
      <p:sp>
        <p:nvSpPr>
          <p:cNvPr id="52" name="Title 1">
            <a:extLst>
              <a:ext uri="{FF2B5EF4-FFF2-40B4-BE49-F238E27FC236}">
                <a16:creationId xmlns:a16="http://schemas.microsoft.com/office/drawing/2014/main" id="{4409ED34-C939-4602-AAEB-48274EFC5CD3}"/>
              </a:ext>
            </a:extLst>
          </p:cNvPr>
          <p:cNvSpPr txBox="1">
            <a:spLocks/>
          </p:cNvSpPr>
          <p:nvPr/>
        </p:nvSpPr>
        <p:spPr>
          <a:xfrm>
            <a:off x="9866214" y="4295514"/>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rPr>
              <a:t>Track with me</a:t>
            </a:r>
            <a:endParaRPr kumimoji="0" lang="en-US" sz="24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3213375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3925" y="2190750"/>
            <a:ext cx="10553700" cy="523220"/>
          </a:xfrm>
          <a:prstGeom prst="rect">
            <a:avLst/>
          </a:prstGeom>
          <a:solidFill>
            <a:schemeClr val="bg1"/>
          </a:solidFill>
          <a:ln w="19050">
            <a:solidFill>
              <a:srgbClr val="00B05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AU" sz="2800" dirty="0">
                <a:latin typeface="Century Gothic" panose="020B0502020202020204" pitchFamily="34" charset="0"/>
              </a:rPr>
              <a:t>We are learning to identify the verb in a sentence</a:t>
            </a:r>
          </a:p>
        </p:txBody>
      </p:sp>
      <p:sp>
        <p:nvSpPr>
          <p:cNvPr id="6" name="TextBox 5"/>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Learning Objective</a:t>
            </a:r>
          </a:p>
        </p:txBody>
      </p:sp>
      <p:pic>
        <p:nvPicPr>
          <p:cNvPr id="7" name="Content Placeholder 4" descr="Icon&#10;&#10;Description automatically generated">
            <a:extLst>
              <a:ext uri="{FF2B5EF4-FFF2-40B4-BE49-F238E27FC236}">
                <a16:creationId xmlns:a16="http://schemas.microsoft.com/office/drawing/2014/main" id="{F16066D5-6604-4985-B021-5CBC12B18126}"/>
              </a:ext>
            </a:extLst>
          </p:cNvPr>
          <p:cNvPicPr>
            <a:picLocks noGrp="1" noChangeAspect="1"/>
          </p:cNvPicPr>
          <p:nvPr>
            <p:ph idx="1"/>
          </p:nvPr>
        </p:nvPicPr>
        <p:blipFill>
          <a:blip r:embed="rId2"/>
          <a:stretch>
            <a:fillRect/>
          </a:stretch>
        </p:blipFill>
        <p:spPr>
          <a:xfrm>
            <a:off x="10061364" y="184665"/>
            <a:ext cx="674079" cy="674079"/>
          </a:xfrm>
        </p:spPr>
      </p:pic>
    </p:spTree>
    <p:extLst>
      <p:ext uri="{BB962C8B-B14F-4D97-AF65-F5344CB8AC3E}">
        <p14:creationId xmlns:p14="http://schemas.microsoft.com/office/powerpoint/2010/main" val="198030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sp>
        <p:nvSpPr>
          <p:cNvPr id="18" name="TextBox 17"/>
          <p:cNvSpPr txBox="1"/>
          <p:nvPr/>
        </p:nvSpPr>
        <p:spPr>
          <a:xfrm>
            <a:off x="3434252" y="2397365"/>
            <a:ext cx="5510299" cy="3847207"/>
          </a:xfrm>
          <a:prstGeom prst="rect">
            <a:avLst/>
          </a:prstGeom>
          <a:solidFill>
            <a:schemeClr val="bg1"/>
          </a:solidFill>
          <a:ln>
            <a:solidFill>
              <a:srgbClr val="FFC000"/>
            </a:solidFill>
          </a:ln>
        </p:spPr>
        <p:txBody>
          <a:bodyPr wrap="square" rtlCol="0">
            <a:spAutoFit/>
          </a:bodyPr>
          <a:lstStyle/>
          <a:p>
            <a:pPr algn="ctr"/>
            <a:r>
              <a:rPr lang="en-AU" sz="3200" b="1" dirty="0">
                <a:latin typeface="Century Gothic" panose="020B0502020202020204" pitchFamily="34" charset="0"/>
              </a:rPr>
              <a:t>A sentence must:</a:t>
            </a:r>
          </a:p>
          <a:p>
            <a:endParaRPr lang="en-AU" sz="2000" dirty="0">
              <a:latin typeface="Century Gothic" panose="020B0502020202020204" pitchFamily="34" charset="0"/>
            </a:endParaRPr>
          </a:p>
          <a:p>
            <a:r>
              <a:rPr lang="en-AU" sz="2000" dirty="0">
                <a:latin typeface="Century Gothic" panose="020B0502020202020204" pitchFamily="34" charset="0"/>
              </a:rPr>
              <a:t>	  </a:t>
            </a:r>
            <a:r>
              <a:rPr lang="en-AU" sz="3200" dirty="0">
                <a:latin typeface="Century Gothic" panose="020B0502020202020204" pitchFamily="34" charset="0"/>
              </a:rPr>
              <a:t>make sense</a:t>
            </a:r>
          </a:p>
          <a:p>
            <a:endParaRPr lang="en-AU" sz="3200" dirty="0">
              <a:latin typeface="Century Gothic" panose="020B0502020202020204" pitchFamily="34" charset="0"/>
            </a:endParaRPr>
          </a:p>
          <a:p>
            <a:r>
              <a:rPr lang="en-AU" sz="3200" dirty="0">
                <a:latin typeface="Century Gothic" panose="020B0502020202020204" pitchFamily="34" charset="0"/>
              </a:rPr>
              <a:t>	  have </a:t>
            </a:r>
            <a:r>
              <a:rPr lang="en-AU" sz="3200">
                <a:latin typeface="Century Gothic" panose="020B0502020202020204" pitchFamily="34" charset="0"/>
              </a:rPr>
              <a:t>a WHO/WHAT</a:t>
            </a:r>
            <a:endParaRPr lang="en-AU" sz="3200" dirty="0">
              <a:latin typeface="Century Gothic" panose="020B0502020202020204" pitchFamily="34" charset="0"/>
            </a:endParaRPr>
          </a:p>
          <a:p>
            <a:endParaRPr lang="en-AU" sz="3200" dirty="0">
              <a:latin typeface="Century Gothic" panose="020B0502020202020204" pitchFamily="34" charset="0"/>
            </a:endParaRPr>
          </a:p>
          <a:p>
            <a:r>
              <a:rPr lang="en-AU" sz="3200" dirty="0">
                <a:latin typeface="Century Gothic" panose="020B0502020202020204" pitchFamily="34" charset="0"/>
              </a:rPr>
              <a:t>	  and a WHAT DOING</a:t>
            </a:r>
          </a:p>
          <a:p>
            <a:endParaRPr lang="en-AU" sz="3200" dirty="0">
              <a:latin typeface="Century Gothic" panose="020B0502020202020204"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0853" y="4067732"/>
            <a:ext cx="900000" cy="900000"/>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2459" y="5043128"/>
            <a:ext cx="900000" cy="906536"/>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2459" y="3066399"/>
            <a:ext cx="900000" cy="900000"/>
          </a:xfrm>
          <a:prstGeom prst="rect">
            <a:avLst/>
          </a:prstGeom>
        </p:spPr>
      </p:pic>
      <p:pic>
        <p:nvPicPr>
          <p:cNvPr id="11" name="Content Placeholder 4" descr="Icon&#10;&#10;Description automatically generated">
            <a:extLst>
              <a:ext uri="{FF2B5EF4-FFF2-40B4-BE49-F238E27FC236}">
                <a16:creationId xmlns:a16="http://schemas.microsoft.com/office/drawing/2014/main" id="{7BF52388-8B41-CD41-AC9A-89B295FC7E29}"/>
              </a:ext>
            </a:extLst>
          </p:cNvPr>
          <p:cNvPicPr>
            <a:picLocks noChangeAspect="1"/>
          </p:cNvPicPr>
          <p:nvPr/>
        </p:nvPicPr>
        <p:blipFill>
          <a:blip r:embed="rId5"/>
          <a:stretch>
            <a:fillRect/>
          </a:stretch>
        </p:blipFill>
        <p:spPr>
          <a:xfrm>
            <a:off x="9991527" y="123041"/>
            <a:ext cx="674079" cy="674079"/>
          </a:xfrm>
          <a:prstGeom prst="rect">
            <a:avLst/>
          </a:prstGeom>
        </p:spPr>
      </p:pic>
      <p:pic>
        <p:nvPicPr>
          <p:cNvPr id="13" name="Picture 12"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6"/>
          <a:stretch>
            <a:fillRect/>
          </a:stretch>
        </p:blipFill>
        <p:spPr>
          <a:xfrm>
            <a:off x="9224633" y="105119"/>
            <a:ext cx="693813" cy="679158"/>
          </a:xfrm>
          <a:prstGeom prst="rect">
            <a:avLst/>
          </a:prstGeom>
        </p:spPr>
      </p:pic>
      <p:pic>
        <p:nvPicPr>
          <p:cNvPr id="14" name="Picture 13"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7"/>
          <a:stretch>
            <a:fillRect/>
          </a:stretch>
        </p:blipFill>
        <p:spPr>
          <a:xfrm>
            <a:off x="11517922" y="92276"/>
            <a:ext cx="674078" cy="674078"/>
          </a:xfrm>
          <a:prstGeom prst="rect">
            <a:avLst/>
          </a:prstGeom>
        </p:spPr>
      </p:pic>
      <p:pic>
        <p:nvPicPr>
          <p:cNvPr id="15" name="Picture 14"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8"/>
          <a:stretch>
            <a:fillRect/>
          </a:stretch>
        </p:blipFill>
        <p:spPr>
          <a:xfrm>
            <a:off x="10770763" y="92276"/>
            <a:ext cx="674078" cy="674078"/>
          </a:xfrm>
          <a:prstGeom prst="rect">
            <a:avLst/>
          </a:prstGeom>
        </p:spPr>
      </p:pic>
      <p:sp>
        <p:nvSpPr>
          <p:cNvPr id="16" name="TextBox 2"/>
          <p:cNvSpPr txBox="1"/>
          <p:nvPr/>
        </p:nvSpPr>
        <p:spPr>
          <a:xfrm>
            <a:off x="1081823" y="1597391"/>
            <a:ext cx="10215155"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800" dirty="0">
                <a:latin typeface="Century Gothic" panose="020B0502020202020204" pitchFamily="34" charset="0"/>
              </a:rPr>
              <a:t>A sentence is a complete thought that makes sense.</a:t>
            </a:r>
          </a:p>
        </p:txBody>
      </p:sp>
    </p:spTree>
    <p:extLst>
      <p:ext uri="{BB962C8B-B14F-4D97-AF65-F5344CB8AC3E}">
        <p14:creationId xmlns:p14="http://schemas.microsoft.com/office/powerpoint/2010/main" val="748626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9" name="Content Placeholder 3">
            <a:extLst>
              <a:ext uri="{FF2B5EF4-FFF2-40B4-BE49-F238E27FC236}">
                <a16:creationId xmlns:a16="http://schemas.microsoft.com/office/drawing/2014/main" id="{05ECB126-5402-49D0-A7AC-AE7D948BABE0}"/>
              </a:ext>
            </a:extLst>
          </p:cNvPr>
          <p:cNvSpPr txBox="1">
            <a:spLocks/>
          </p:cNvSpPr>
          <p:nvPr/>
        </p:nvSpPr>
        <p:spPr>
          <a:xfrm>
            <a:off x="289612" y="1371231"/>
            <a:ext cx="8858464" cy="885948"/>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A verb is a doing word- it’s the ‘do’ of the sentence</a:t>
            </a:r>
          </a:p>
          <a:p>
            <a:pPr>
              <a:buFont typeface="Wingdings" panose="05000000000000000000" pitchFamily="2" charset="2"/>
              <a:buChar char="§"/>
            </a:pPr>
            <a:r>
              <a:rPr lang="en-AU" dirty="0">
                <a:latin typeface="Century Gothic" panose="020B0502020202020204" pitchFamily="34" charset="0"/>
              </a:rPr>
              <a:t>Every sentence must have a verb</a:t>
            </a:r>
          </a:p>
        </p:txBody>
      </p:sp>
      <p:sp>
        <p:nvSpPr>
          <p:cNvPr id="4" name="Rectangle 3"/>
          <p:cNvSpPr/>
          <p:nvPr/>
        </p:nvSpPr>
        <p:spPr>
          <a:xfrm>
            <a:off x="325098" y="2511408"/>
            <a:ext cx="3627923" cy="461665"/>
          </a:xfrm>
          <a:prstGeom prst="rect">
            <a:avLst/>
          </a:prstGeom>
        </p:spPr>
        <p:txBody>
          <a:bodyPr wrap="square">
            <a:spAutoFit/>
          </a:bodyPr>
          <a:lstStyle/>
          <a:p>
            <a:r>
              <a:rPr lang="en-AU" sz="2400" b="1" dirty="0">
                <a:solidFill>
                  <a:srgbClr val="00B050"/>
                </a:solidFill>
                <a:latin typeface="Century Gothic" panose="020B0502020202020204" pitchFamily="34" charset="0"/>
              </a:rPr>
              <a:t>What are they doing?</a:t>
            </a:r>
          </a:p>
        </p:txBody>
      </p:sp>
      <p:sp>
        <p:nvSpPr>
          <p:cNvPr id="13" name="Content Placeholder 3">
            <a:extLst>
              <a:ext uri="{FF2B5EF4-FFF2-40B4-BE49-F238E27FC236}">
                <a16:creationId xmlns:a16="http://schemas.microsoft.com/office/drawing/2014/main" id="{05ECB126-5402-49D0-A7AC-AE7D948BABE0}"/>
              </a:ext>
            </a:extLst>
          </p:cNvPr>
          <p:cNvSpPr txBox="1">
            <a:spLocks/>
          </p:cNvSpPr>
          <p:nvPr/>
        </p:nvSpPr>
        <p:spPr>
          <a:xfrm>
            <a:off x="289613" y="4951931"/>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endParaRPr lang="en-AU" dirty="0">
              <a:latin typeface="Century Gothic" panose="020B0502020202020204" pitchFamily="34" charset="0"/>
            </a:endParaRPr>
          </a:p>
        </p:txBody>
      </p:sp>
      <p:sp>
        <p:nvSpPr>
          <p:cNvPr id="15" name="Content Placeholder 3">
            <a:extLst>
              <a:ext uri="{FF2B5EF4-FFF2-40B4-BE49-F238E27FC236}">
                <a16:creationId xmlns:a16="http://schemas.microsoft.com/office/drawing/2014/main" id="{05ECB126-5402-49D0-A7AC-AE7D948BABE0}"/>
              </a:ext>
            </a:extLst>
          </p:cNvPr>
          <p:cNvSpPr txBox="1">
            <a:spLocks/>
          </p:cNvSpPr>
          <p:nvPr/>
        </p:nvSpPr>
        <p:spPr>
          <a:xfrm>
            <a:off x="346496" y="5819503"/>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endParaRPr lang="en-AU" dirty="0">
              <a:latin typeface="Century Gothic" panose="020B0502020202020204" pitchFamily="34" charset="0"/>
            </a:endParaRPr>
          </a:p>
        </p:txBody>
      </p:sp>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sp>
        <p:nvSpPr>
          <p:cNvPr id="3" name="TextBox 2"/>
          <p:cNvSpPr txBox="1"/>
          <p:nvPr/>
        </p:nvSpPr>
        <p:spPr>
          <a:xfrm>
            <a:off x="10181939" y="1250631"/>
            <a:ext cx="1988664" cy="523220"/>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a verb?</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2"/>
          <a:stretch>
            <a:fillRect/>
          </a:stretch>
        </p:blipFill>
        <p:spPr>
          <a:xfrm>
            <a:off x="11411429" y="111175"/>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3"/>
          <a:stretch>
            <a:fillRect/>
          </a:stretch>
        </p:blipFill>
        <p:spPr>
          <a:xfrm>
            <a:off x="10582910" y="104230"/>
            <a:ext cx="693813" cy="679158"/>
          </a:xfrm>
          <a:prstGeom prst="rect">
            <a:avLst/>
          </a:prstGeom>
        </p:spPr>
      </p:pic>
      <p:sp>
        <p:nvSpPr>
          <p:cNvPr id="14" name="Content Placeholder 3">
            <a:extLst>
              <a:ext uri="{FF2B5EF4-FFF2-40B4-BE49-F238E27FC236}">
                <a16:creationId xmlns:a16="http://schemas.microsoft.com/office/drawing/2014/main" id="{F8C3E91D-881F-42BC-9679-EAABFA23183E}"/>
              </a:ext>
            </a:extLst>
          </p:cNvPr>
          <p:cNvSpPr txBox="1">
            <a:spLocks/>
          </p:cNvSpPr>
          <p:nvPr/>
        </p:nvSpPr>
        <p:spPr>
          <a:xfrm>
            <a:off x="289612" y="5267372"/>
            <a:ext cx="5196787"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latin typeface="Century Gothic" panose="020B0502020202020204" pitchFamily="34" charset="0"/>
            </a:endParaRPr>
          </a:p>
        </p:txBody>
      </p:sp>
      <p:sp>
        <p:nvSpPr>
          <p:cNvPr id="17" name="TextBox 16">
            <a:extLst>
              <a:ext uri="{FF2B5EF4-FFF2-40B4-BE49-F238E27FC236}">
                <a16:creationId xmlns:a16="http://schemas.microsoft.com/office/drawing/2014/main" id="{D61BD66F-C24C-B281-6CA1-7DA6BEE79596}"/>
              </a:ext>
            </a:extLst>
          </p:cNvPr>
          <p:cNvSpPr txBox="1"/>
          <p:nvPr/>
        </p:nvSpPr>
        <p:spPr>
          <a:xfrm>
            <a:off x="3728735" y="5479842"/>
            <a:ext cx="1242033" cy="461665"/>
          </a:xfrm>
          <a:prstGeom prst="rect">
            <a:avLst/>
          </a:prstGeom>
          <a:noFill/>
        </p:spPr>
        <p:txBody>
          <a:bodyPr wrap="square" rtlCol="0">
            <a:spAutoFit/>
          </a:bodyPr>
          <a:lstStyle/>
          <a:p>
            <a:pPr algn="ctr"/>
            <a:r>
              <a:rPr lang="en-AU" sz="2400" b="1" dirty="0">
                <a:solidFill>
                  <a:srgbClr val="00B050"/>
                </a:solidFill>
                <a:latin typeface="Century Gothic" panose="020B0502020202020204" pitchFamily="34" charset="0"/>
              </a:rPr>
              <a:t>ride</a:t>
            </a:r>
            <a:endParaRPr lang="en-US" sz="2400" b="1" dirty="0">
              <a:solidFill>
                <a:srgbClr val="00B050"/>
              </a:solidFill>
              <a:latin typeface="Century Gothic" panose="020B0502020202020204" pitchFamily="34" charset="0"/>
            </a:endParaRPr>
          </a:p>
        </p:txBody>
      </p:sp>
      <p:sp>
        <p:nvSpPr>
          <p:cNvPr id="22" name="TextBox 21">
            <a:extLst>
              <a:ext uri="{FF2B5EF4-FFF2-40B4-BE49-F238E27FC236}">
                <a16:creationId xmlns:a16="http://schemas.microsoft.com/office/drawing/2014/main" id="{40BC84F8-BCFF-8653-A2E4-0344A8ACBB5E}"/>
              </a:ext>
            </a:extLst>
          </p:cNvPr>
          <p:cNvSpPr txBox="1"/>
          <p:nvPr/>
        </p:nvSpPr>
        <p:spPr>
          <a:xfrm>
            <a:off x="9570033" y="5492227"/>
            <a:ext cx="1242033" cy="461665"/>
          </a:xfrm>
          <a:prstGeom prst="rect">
            <a:avLst/>
          </a:prstGeom>
          <a:noFill/>
        </p:spPr>
        <p:txBody>
          <a:bodyPr wrap="square" rtlCol="0">
            <a:spAutoFit/>
          </a:bodyPr>
          <a:lstStyle/>
          <a:p>
            <a:pPr algn="ctr"/>
            <a:r>
              <a:rPr lang="en-AU" sz="2400" b="1" dirty="0">
                <a:solidFill>
                  <a:srgbClr val="00B050"/>
                </a:solidFill>
                <a:latin typeface="Century Gothic" panose="020B0502020202020204" pitchFamily="34" charset="0"/>
              </a:rPr>
              <a:t>run</a:t>
            </a:r>
            <a:endParaRPr lang="en-US" sz="2400" b="1" dirty="0">
              <a:solidFill>
                <a:srgbClr val="00B050"/>
              </a:solidFill>
              <a:latin typeface="Century Gothic" panose="020B0502020202020204" pitchFamily="34" charset="0"/>
            </a:endParaRPr>
          </a:p>
        </p:txBody>
      </p:sp>
      <p:sp>
        <p:nvSpPr>
          <p:cNvPr id="24" name="TextBox 23">
            <a:extLst>
              <a:ext uri="{FF2B5EF4-FFF2-40B4-BE49-F238E27FC236}">
                <a16:creationId xmlns:a16="http://schemas.microsoft.com/office/drawing/2014/main" id="{1CF24A55-CFF4-A2D4-FE47-2F3775597F3B}"/>
              </a:ext>
            </a:extLst>
          </p:cNvPr>
          <p:cNvSpPr txBox="1"/>
          <p:nvPr/>
        </p:nvSpPr>
        <p:spPr>
          <a:xfrm>
            <a:off x="6651076" y="5479842"/>
            <a:ext cx="1242033" cy="461665"/>
          </a:xfrm>
          <a:prstGeom prst="rect">
            <a:avLst/>
          </a:prstGeom>
          <a:noFill/>
        </p:spPr>
        <p:txBody>
          <a:bodyPr wrap="square" rtlCol="0">
            <a:spAutoFit/>
          </a:bodyPr>
          <a:lstStyle/>
          <a:p>
            <a:pPr algn="ctr"/>
            <a:r>
              <a:rPr lang="en-AU" sz="2400" b="1" dirty="0">
                <a:solidFill>
                  <a:srgbClr val="00B050"/>
                </a:solidFill>
                <a:latin typeface="Century Gothic" panose="020B0502020202020204" pitchFamily="34" charset="0"/>
              </a:rPr>
              <a:t>drink</a:t>
            </a:r>
            <a:endParaRPr lang="en-US" sz="2400" b="1" dirty="0">
              <a:solidFill>
                <a:srgbClr val="00B050"/>
              </a:solidFill>
              <a:latin typeface="Century Gothic" panose="020B0502020202020204" pitchFamily="34" charset="0"/>
            </a:endParaRPr>
          </a:p>
        </p:txBody>
      </p:sp>
      <p:sp>
        <p:nvSpPr>
          <p:cNvPr id="27" name="TextBox 26">
            <a:extLst>
              <a:ext uri="{FF2B5EF4-FFF2-40B4-BE49-F238E27FC236}">
                <a16:creationId xmlns:a16="http://schemas.microsoft.com/office/drawing/2014/main" id="{E8A2C14C-CB8D-0EB6-0D98-BE4990B77EEA}"/>
              </a:ext>
            </a:extLst>
          </p:cNvPr>
          <p:cNvSpPr txBox="1"/>
          <p:nvPr/>
        </p:nvSpPr>
        <p:spPr>
          <a:xfrm>
            <a:off x="1207908" y="5479842"/>
            <a:ext cx="1242033" cy="461665"/>
          </a:xfrm>
          <a:prstGeom prst="rect">
            <a:avLst/>
          </a:prstGeom>
          <a:noFill/>
        </p:spPr>
        <p:txBody>
          <a:bodyPr wrap="square" rtlCol="0">
            <a:spAutoFit/>
          </a:bodyPr>
          <a:lstStyle/>
          <a:p>
            <a:pPr algn="ctr"/>
            <a:r>
              <a:rPr lang="en-AU" sz="2400" b="1" dirty="0">
                <a:solidFill>
                  <a:srgbClr val="00B050"/>
                </a:solidFill>
                <a:latin typeface="Century Gothic" panose="020B0502020202020204" pitchFamily="34" charset="0"/>
              </a:rPr>
              <a:t>walk</a:t>
            </a:r>
            <a:endParaRPr lang="en-US" sz="2400" b="1" dirty="0">
              <a:solidFill>
                <a:srgbClr val="00B050"/>
              </a:solidFill>
              <a:latin typeface="Century Gothic" panose="020B0502020202020204" pitchFamily="34" charset="0"/>
            </a:endParaRPr>
          </a:p>
        </p:txBody>
      </p:sp>
      <p:pic>
        <p:nvPicPr>
          <p:cNvPr id="25" name="Picture 24">
            <a:extLst>
              <a:ext uri="{FF2B5EF4-FFF2-40B4-BE49-F238E27FC236}">
                <a16:creationId xmlns:a16="http://schemas.microsoft.com/office/drawing/2014/main" id="{E5F0B743-1829-621F-22C9-4BEC4B4E45F4}"/>
              </a:ext>
            </a:extLst>
          </p:cNvPr>
          <p:cNvPicPr>
            <a:picLocks noChangeAspect="1"/>
          </p:cNvPicPr>
          <p:nvPr/>
        </p:nvPicPr>
        <p:blipFill rotWithShape="1">
          <a:blip r:embed="rId4"/>
          <a:srcRect r="49658"/>
          <a:stretch/>
        </p:blipFill>
        <p:spPr>
          <a:xfrm>
            <a:off x="973931" y="3476602"/>
            <a:ext cx="1709985" cy="1753866"/>
          </a:xfrm>
          <a:prstGeom prst="rect">
            <a:avLst/>
          </a:prstGeom>
        </p:spPr>
      </p:pic>
      <p:pic>
        <p:nvPicPr>
          <p:cNvPr id="28" name="Picture 27">
            <a:extLst>
              <a:ext uri="{FF2B5EF4-FFF2-40B4-BE49-F238E27FC236}">
                <a16:creationId xmlns:a16="http://schemas.microsoft.com/office/drawing/2014/main" id="{F73BD63E-D19F-49C7-CD3E-15B5177BB471}"/>
              </a:ext>
            </a:extLst>
          </p:cNvPr>
          <p:cNvPicPr>
            <a:picLocks noChangeAspect="1"/>
          </p:cNvPicPr>
          <p:nvPr/>
        </p:nvPicPr>
        <p:blipFill rotWithShape="1">
          <a:blip r:embed="rId5"/>
          <a:srcRect l="50000" t="-897" r="-342" b="897"/>
          <a:stretch/>
        </p:blipFill>
        <p:spPr>
          <a:xfrm>
            <a:off x="3728735" y="3435016"/>
            <a:ext cx="1725324" cy="1753867"/>
          </a:xfrm>
          <a:prstGeom prst="rect">
            <a:avLst/>
          </a:prstGeom>
        </p:spPr>
      </p:pic>
      <p:pic>
        <p:nvPicPr>
          <p:cNvPr id="29" name="Picture 28">
            <a:extLst>
              <a:ext uri="{FF2B5EF4-FFF2-40B4-BE49-F238E27FC236}">
                <a16:creationId xmlns:a16="http://schemas.microsoft.com/office/drawing/2014/main" id="{4D547835-861A-ACF3-8081-252CA0E6C07B}"/>
              </a:ext>
            </a:extLst>
          </p:cNvPr>
          <p:cNvPicPr>
            <a:picLocks noChangeAspect="1"/>
          </p:cNvPicPr>
          <p:nvPr/>
        </p:nvPicPr>
        <p:blipFill rotWithShape="1">
          <a:blip r:embed="rId6"/>
          <a:srcRect r="49159"/>
          <a:stretch/>
        </p:blipFill>
        <p:spPr>
          <a:xfrm>
            <a:off x="6531703" y="3418548"/>
            <a:ext cx="1725324" cy="1769592"/>
          </a:xfrm>
          <a:prstGeom prst="rect">
            <a:avLst/>
          </a:prstGeom>
        </p:spPr>
      </p:pic>
      <p:pic>
        <p:nvPicPr>
          <p:cNvPr id="30" name="Picture 29">
            <a:extLst>
              <a:ext uri="{FF2B5EF4-FFF2-40B4-BE49-F238E27FC236}">
                <a16:creationId xmlns:a16="http://schemas.microsoft.com/office/drawing/2014/main" id="{041FFADA-2028-42DC-5C3E-82912286CDEF}"/>
              </a:ext>
            </a:extLst>
          </p:cNvPr>
          <p:cNvPicPr>
            <a:picLocks noChangeAspect="1"/>
          </p:cNvPicPr>
          <p:nvPr/>
        </p:nvPicPr>
        <p:blipFill rotWithShape="1">
          <a:blip r:embed="rId6"/>
          <a:srcRect l="49424" t="-1524" r="-265" b="1524"/>
          <a:stretch/>
        </p:blipFill>
        <p:spPr>
          <a:xfrm>
            <a:off x="9570033" y="3418230"/>
            <a:ext cx="1680062" cy="1723169"/>
          </a:xfrm>
          <a:prstGeom prst="rect">
            <a:avLst/>
          </a:prstGeom>
        </p:spPr>
      </p:pic>
    </p:spTree>
    <p:extLst>
      <p:ext uri="{BB962C8B-B14F-4D97-AF65-F5344CB8AC3E}">
        <p14:creationId xmlns:p14="http://schemas.microsoft.com/office/powerpoint/2010/main" val="310007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4"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6FB464-DD89-7A4C-8A21-C008B8655665}"/>
              </a:ext>
            </a:extLst>
          </p:cNvPr>
          <p:cNvSpPr/>
          <p:nvPr/>
        </p:nvSpPr>
        <p:spPr>
          <a:xfrm>
            <a:off x="3419131" y="5374974"/>
            <a:ext cx="5353737" cy="584775"/>
          </a:xfrm>
          <a:prstGeom prst="rect">
            <a:avLst/>
          </a:prstGeom>
          <a:ln>
            <a:solidFill>
              <a:srgbClr val="000000"/>
            </a:solidFill>
          </a:ln>
        </p:spPr>
        <p:txBody>
          <a:bodyPr wrap="square" lIns="91440" tIns="45720" rIns="91440" bIns="45720" anchor="t">
            <a:spAutoFit/>
          </a:bodyPr>
          <a:lstStyle/>
          <a:p>
            <a:r>
              <a:rPr lang="en-AU" sz="3200" b="1" dirty="0">
                <a:latin typeface="Century Gothic" panose="020B0502020202020204" pitchFamily="34" charset="0"/>
                <a:ea typeface="Segoe UI Symbol"/>
              </a:rPr>
              <a:t>The man is eating. </a:t>
            </a:r>
          </a:p>
        </p:txBody>
      </p:sp>
      <p:sp>
        <p:nvSpPr>
          <p:cNvPr id="15" name="TextBox 14"/>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 I do</a:t>
            </a:r>
          </a:p>
        </p:txBody>
      </p:sp>
      <p:sp>
        <p:nvSpPr>
          <p:cNvPr id="16" name="Content Placeholder 3">
            <a:extLst>
              <a:ext uri="{FF2B5EF4-FFF2-40B4-BE49-F238E27FC236}">
                <a16:creationId xmlns:a16="http://schemas.microsoft.com/office/drawing/2014/main" id="{05ECB126-5402-49D0-A7AC-AE7D948BABE0}"/>
              </a:ext>
            </a:extLst>
          </p:cNvPr>
          <p:cNvSpPr txBox="1">
            <a:spLocks/>
          </p:cNvSpPr>
          <p:nvPr/>
        </p:nvSpPr>
        <p:spPr>
          <a:xfrm>
            <a:off x="111364" y="566057"/>
            <a:ext cx="8858464" cy="5399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Let’s say a sentence to tell what is happening in this picture</a:t>
            </a:r>
          </a:p>
          <a:p>
            <a:pPr>
              <a:buFont typeface="Wingdings" panose="05000000000000000000" pitchFamily="2" charset="2"/>
              <a:buChar char="§"/>
            </a:pPr>
            <a:r>
              <a:rPr lang="en-AU" dirty="0">
                <a:latin typeface="Century Gothic" panose="020B0502020202020204" pitchFamily="34" charset="0"/>
              </a:rPr>
              <a:t>Identify the verb in the sentence</a:t>
            </a:r>
          </a:p>
          <a:p>
            <a:pPr>
              <a:buFont typeface="Wingdings" panose="05000000000000000000" pitchFamily="2" charset="2"/>
              <a:buChar char="§"/>
            </a:pPr>
            <a:r>
              <a:rPr lang="en-AU" dirty="0">
                <a:latin typeface="Century Gothic" panose="020B0502020202020204" pitchFamily="34" charset="0"/>
              </a:rPr>
              <a:t>Hint: ask yourself “what are they doing” to find the verb </a:t>
            </a:r>
          </a:p>
        </p:txBody>
      </p:sp>
      <p:sp>
        <p:nvSpPr>
          <p:cNvPr id="7" name="TextBox 6">
            <a:extLst>
              <a:ext uri="{FF2B5EF4-FFF2-40B4-BE49-F238E27FC236}">
                <a16:creationId xmlns:a16="http://schemas.microsoft.com/office/drawing/2014/main" id="{06F65587-C196-0BF3-BE9B-798A003A3C29}"/>
              </a:ext>
            </a:extLst>
          </p:cNvPr>
          <p:cNvSpPr txBox="1"/>
          <p:nvPr/>
        </p:nvSpPr>
        <p:spPr>
          <a:xfrm>
            <a:off x="10181939" y="1250631"/>
            <a:ext cx="1988664"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a verb?</a:t>
            </a:r>
          </a:p>
          <a:p>
            <a:pPr marL="285750" indent="-285750">
              <a:buFont typeface="Arial" panose="020B0604020202020204" pitchFamily="34" charset="0"/>
              <a:buChar char="•"/>
            </a:pPr>
            <a:r>
              <a:rPr lang="en-AU" sz="1400" dirty="0">
                <a:latin typeface="Century Gothic" panose="020B0502020202020204" pitchFamily="34" charset="0"/>
              </a:rPr>
              <a:t>How do we know this is a verb?</a:t>
            </a:r>
          </a:p>
          <a:p>
            <a:pPr marL="285750" indent="-285750">
              <a:buFont typeface="Arial" panose="020B0604020202020204" pitchFamily="34" charset="0"/>
              <a:buChar char="•"/>
            </a:pPr>
            <a:r>
              <a:rPr lang="en-AU" sz="1400" dirty="0">
                <a:latin typeface="Century Gothic" panose="020B0502020202020204" pitchFamily="34" charset="0"/>
              </a:rPr>
              <a:t>Do the action</a:t>
            </a:r>
          </a:p>
        </p:txBody>
      </p:sp>
      <p:sp>
        <p:nvSpPr>
          <p:cNvPr id="2" name="Oval 1">
            <a:extLst>
              <a:ext uri="{FF2B5EF4-FFF2-40B4-BE49-F238E27FC236}">
                <a16:creationId xmlns:a16="http://schemas.microsoft.com/office/drawing/2014/main" id="{E19E02D6-A670-4DB7-9E75-53A33CEB4567}"/>
              </a:ext>
            </a:extLst>
          </p:cNvPr>
          <p:cNvSpPr/>
          <p:nvPr/>
        </p:nvSpPr>
        <p:spPr>
          <a:xfrm>
            <a:off x="5617110" y="5316785"/>
            <a:ext cx="1796563" cy="701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ternet Backs Man Eating Away From Girlfriend Who Demands 'First Bite'">
            <a:extLst>
              <a:ext uri="{FF2B5EF4-FFF2-40B4-BE49-F238E27FC236}">
                <a16:creationId xmlns:a16="http://schemas.microsoft.com/office/drawing/2014/main" id="{C48DB66A-272A-96EF-221D-D6B37E9022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0596" y="2503463"/>
            <a:ext cx="2495843" cy="24958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5F650FD-B97C-5545-9B7A-CFE4D8938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2060" y="60350"/>
            <a:ext cx="671832" cy="671832"/>
          </a:xfrm>
          <a:prstGeom prst="rect">
            <a:avLst/>
          </a:prstGeom>
        </p:spPr>
      </p:pic>
      <p:pic>
        <p:nvPicPr>
          <p:cNvPr id="10" name="Picture 9"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5"/>
          <a:stretch>
            <a:fillRect/>
          </a:stretch>
        </p:blipFill>
        <p:spPr>
          <a:xfrm>
            <a:off x="9180085" y="76830"/>
            <a:ext cx="693813" cy="679158"/>
          </a:xfrm>
          <a:prstGeom prst="rect">
            <a:avLst/>
          </a:prstGeom>
        </p:spPr>
      </p:pic>
      <p:pic>
        <p:nvPicPr>
          <p:cNvPr id="11" name="Picture 10"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6"/>
          <a:stretch>
            <a:fillRect/>
          </a:stretch>
        </p:blipFill>
        <p:spPr>
          <a:xfrm>
            <a:off x="11430827" y="60350"/>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7"/>
          <a:stretch>
            <a:fillRect/>
          </a:stretch>
        </p:blipFill>
        <p:spPr>
          <a:xfrm>
            <a:off x="10642054" y="60350"/>
            <a:ext cx="674078" cy="674078"/>
          </a:xfrm>
          <a:prstGeom prst="rect">
            <a:avLst/>
          </a:prstGeom>
        </p:spPr>
      </p:pic>
    </p:spTree>
    <p:extLst>
      <p:ext uri="{BB962C8B-B14F-4D97-AF65-F5344CB8AC3E}">
        <p14:creationId xmlns:p14="http://schemas.microsoft.com/office/powerpoint/2010/main" val="196700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6FB464-DD89-7A4C-8A21-C008B8655665}"/>
              </a:ext>
            </a:extLst>
          </p:cNvPr>
          <p:cNvSpPr/>
          <p:nvPr/>
        </p:nvSpPr>
        <p:spPr>
          <a:xfrm>
            <a:off x="3419131" y="5024399"/>
            <a:ext cx="5176229" cy="584775"/>
          </a:xfrm>
          <a:prstGeom prst="rect">
            <a:avLst/>
          </a:prstGeom>
          <a:ln>
            <a:solidFill>
              <a:srgbClr val="000000"/>
            </a:solidFill>
          </a:ln>
        </p:spPr>
        <p:txBody>
          <a:bodyPr wrap="square" lIns="91440" tIns="45720" rIns="91440" bIns="45720" anchor="t">
            <a:spAutoFit/>
          </a:bodyPr>
          <a:lstStyle/>
          <a:p>
            <a:r>
              <a:rPr lang="en-AU" sz="3200" b="1" dirty="0">
                <a:latin typeface="Century Gothic" panose="020B0502020202020204" pitchFamily="34" charset="0"/>
                <a:ea typeface="Segoe UI Symbol"/>
              </a:rPr>
              <a:t>The boy is sleeping. </a:t>
            </a:r>
          </a:p>
        </p:txBody>
      </p:sp>
      <p:sp>
        <p:nvSpPr>
          <p:cNvPr id="15" name="TextBox 14"/>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 We do</a:t>
            </a:r>
          </a:p>
        </p:txBody>
      </p:sp>
      <p:sp>
        <p:nvSpPr>
          <p:cNvPr id="16" name="Content Placeholder 3">
            <a:extLst>
              <a:ext uri="{FF2B5EF4-FFF2-40B4-BE49-F238E27FC236}">
                <a16:creationId xmlns:a16="http://schemas.microsoft.com/office/drawing/2014/main" id="{05ECB126-5402-49D0-A7AC-AE7D948BABE0}"/>
              </a:ext>
            </a:extLst>
          </p:cNvPr>
          <p:cNvSpPr txBox="1">
            <a:spLocks/>
          </p:cNvSpPr>
          <p:nvPr/>
        </p:nvSpPr>
        <p:spPr>
          <a:xfrm>
            <a:off x="111364" y="566057"/>
            <a:ext cx="8858464" cy="5399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Let’s say a sentence to tell what is happening in this picture</a:t>
            </a:r>
          </a:p>
          <a:p>
            <a:pPr>
              <a:buFont typeface="Wingdings" panose="05000000000000000000" pitchFamily="2" charset="2"/>
              <a:buChar char="§"/>
            </a:pPr>
            <a:r>
              <a:rPr lang="en-AU" dirty="0">
                <a:latin typeface="Century Gothic" panose="020B0502020202020204" pitchFamily="34" charset="0"/>
              </a:rPr>
              <a:t>Identify the verb in the sentence  </a:t>
            </a:r>
          </a:p>
          <a:p>
            <a:pPr>
              <a:buFont typeface="Wingdings" panose="05000000000000000000" pitchFamily="2" charset="2"/>
              <a:buChar char="§"/>
            </a:pPr>
            <a:r>
              <a:rPr lang="en-AU" dirty="0">
                <a:latin typeface="Century Gothic" panose="020B0502020202020204" pitchFamily="34" charset="0"/>
              </a:rPr>
              <a:t>Hint: ask yourself “what are they doing” to find the verb </a:t>
            </a:r>
          </a:p>
          <a:p>
            <a:pPr marL="0" indent="0">
              <a:buNone/>
            </a:pPr>
            <a:endParaRPr lang="en-AU" dirty="0">
              <a:latin typeface="Century Gothic" panose="020B0502020202020204" pitchFamily="34" charset="0"/>
            </a:endParaRPr>
          </a:p>
        </p:txBody>
      </p:sp>
      <p:sp>
        <p:nvSpPr>
          <p:cNvPr id="7" name="TextBox 6">
            <a:extLst>
              <a:ext uri="{FF2B5EF4-FFF2-40B4-BE49-F238E27FC236}">
                <a16:creationId xmlns:a16="http://schemas.microsoft.com/office/drawing/2014/main" id="{06F65587-C196-0BF3-BE9B-798A003A3C29}"/>
              </a:ext>
            </a:extLst>
          </p:cNvPr>
          <p:cNvSpPr txBox="1"/>
          <p:nvPr/>
        </p:nvSpPr>
        <p:spPr>
          <a:xfrm>
            <a:off x="10181939" y="1250631"/>
            <a:ext cx="1988664"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a verb?</a:t>
            </a:r>
          </a:p>
          <a:p>
            <a:pPr marL="285750" indent="-285750">
              <a:buFont typeface="Arial" panose="020B0604020202020204" pitchFamily="34" charset="0"/>
              <a:buChar char="•"/>
            </a:pPr>
            <a:r>
              <a:rPr lang="en-AU" sz="1400" dirty="0">
                <a:latin typeface="Century Gothic" panose="020B0502020202020204" pitchFamily="34" charset="0"/>
              </a:rPr>
              <a:t>How do we know this is a verb?</a:t>
            </a:r>
          </a:p>
          <a:p>
            <a:pPr marL="285750" indent="-285750">
              <a:buFont typeface="Arial" panose="020B0604020202020204" pitchFamily="34" charset="0"/>
              <a:buChar char="•"/>
            </a:pPr>
            <a:r>
              <a:rPr lang="en-AU" sz="1400" dirty="0">
                <a:latin typeface="Century Gothic" panose="020B0502020202020204" pitchFamily="34" charset="0"/>
              </a:rPr>
              <a:t>Do the action</a:t>
            </a:r>
          </a:p>
        </p:txBody>
      </p:sp>
      <p:sp>
        <p:nvSpPr>
          <p:cNvPr id="2" name="Oval 1">
            <a:extLst>
              <a:ext uri="{FF2B5EF4-FFF2-40B4-BE49-F238E27FC236}">
                <a16:creationId xmlns:a16="http://schemas.microsoft.com/office/drawing/2014/main" id="{E19E02D6-A670-4DB7-9E75-53A33CEB4567}"/>
              </a:ext>
            </a:extLst>
          </p:cNvPr>
          <p:cNvSpPr/>
          <p:nvPr/>
        </p:nvSpPr>
        <p:spPr>
          <a:xfrm>
            <a:off x="5458265" y="4966210"/>
            <a:ext cx="2504049" cy="701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leeping boy in bed - Wyoming Department of Health">
            <a:extLst>
              <a:ext uri="{FF2B5EF4-FFF2-40B4-BE49-F238E27FC236}">
                <a16:creationId xmlns:a16="http://schemas.microsoft.com/office/drawing/2014/main" id="{93F4D985-0506-72E0-B9BF-4FAC725C57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226" y="2388651"/>
            <a:ext cx="3323268" cy="22114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5F650FD-B97C-5545-9B7A-CFE4D8938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2060" y="60350"/>
            <a:ext cx="671832" cy="671832"/>
          </a:xfrm>
          <a:prstGeom prst="rect">
            <a:avLst/>
          </a:prstGeom>
        </p:spPr>
      </p:pic>
      <p:pic>
        <p:nvPicPr>
          <p:cNvPr id="10" name="Picture 9"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5"/>
          <a:stretch>
            <a:fillRect/>
          </a:stretch>
        </p:blipFill>
        <p:spPr>
          <a:xfrm>
            <a:off x="9180085" y="76830"/>
            <a:ext cx="693813" cy="679158"/>
          </a:xfrm>
          <a:prstGeom prst="rect">
            <a:avLst/>
          </a:prstGeom>
        </p:spPr>
      </p:pic>
      <p:pic>
        <p:nvPicPr>
          <p:cNvPr id="11" name="Picture 10"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6"/>
          <a:stretch>
            <a:fillRect/>
          </a:stretch>
        </p:blipFill>
        <p:spPr>
          <a:xfrm>
            <a:off x="11430827" y="60350"/>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7"/>
          <a:stretch>
            <a:fillRect/>
          </a:stretch>
        </p:blipFill>
        <p:spPr>
          <a:xfrm>
            <a:off x="10642054" y="60350"/>
            <a:ext cx="674078" cy="674078"/>
          </a:xfrm>
          <a:prstGeom prst="rect">
            <a:avLst/>
          </a:prstGeom>
        </p:spPr>
      </p:pic>
    </p:spTree>
    <p:extLst>
      <p:ext uri="{BB962C8B-B14F-4D97-AF65-F5344CB8AC3E}">
        <p14:creationId xmlns:p14="http://schemas.microsoft.com/office/powerpoint/2010/main" val="15959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6FB464-DD89-7A4C-8A21-C008B8655665}"/>
              </a:ext>
            </a:extLst>
          </p:cNvPr>
          <p:cNvSpPr/>
          <p:nvPr/>
        </p:nvSpPr>
        <p:spPr>
          <a:xfrm>
            <a:off x="3419131" y="5024399"/>
            <a:ext cx="5176229" cy="584775"/>
          </a:xfrm>
          <a:prstGeom prst="rect">
            <a:avLst/>
          </a:prstGeom>
          <a:ln>
            <a:solidFill>
              <a:srgbClr val="000000"/>
            </a:solidFill>
          </a:ln>
        </p:spPr>
        <p:txBody>
          <a:bodyPr wrap="square" lIns="91440" tIns="45720" rIns="91440" bIns="45720" anchor="t">
            <a:spAutoFit/>
          </a:bodyPr>
          <a:lstStyle/>
          <a:p>
            <a:r>
              <a:rPr lang="en-AU" sz="3200" b="1" dirty="0">
                <a:latin typeface="Century Gothic" panose="020B0502020202020204" pitchFamily="34" charset="0"/>
                <a:ea typeface="Segoe UI Symbol"/>
              </a:rPr>
              <a:t>The girl is drawing. </a:t>
            </a:r>
          </a:p>
        </p:txBody>
      </p:sp>
      <p:sp>
        <p:nvSpPr>
          <p:cNvPr id="15" name="TextBox 14"/>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 We do</a:t>
            </a:r>
          </a:p>
        </p:txBody>
      </p:sp>
      <p:sp>
        <p:nvSpPr>
          <p:cNvPr id="16" name="Content Placeholder 3">
            <a:extLst>
              <a:ext uri="{FF2B5EF4-FFF2-40B4-BE49-F238E27FC236}">
                <a16:creationId xmlns:a16="http://schemas.microsoft.com/office/drawing/2014/main" id="{05ECB126-5402-49D0-A7AC-AE7D948BABE0}"/>
              </a:ext>
            </a:extLst>
          </p:cNvPr>
          <p:cNvSpPr txBox="1">
            <a:spLocks/>
          </p:cNvSpPr>
          <p:nvPr/>
        </p:nvSpPr>
        <p:spPr>
          <a:xfrm>
            <a:off x="111364" y="566057"/>
            <a:ext cx="8858464" cy="5399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Let’s say a sentence to tell what is happening in this picture</a:t>
            </a:r>
          </a:p>
          <a:p>
            <a:pPr>
              <a:buFont typeface="Wingdings" panose="05000000000000000000" pitchFamily="2" charset="2"/>
              <a:buChar char="§"/>
            </a:pPr>
            <a:r>
              <a:rPr lang="en-AU" dirty="0">
                <a:latin typeface="Century Gothic" panose="020B0502020202020204" pitchFamily="34" charset="0"/>
              </a:rPr>
              <a:t>Identify the verb in the sentence  </a:t>
            </a:r>
          </a:p>
          <a:p>
            <a:pPr>
              <a:buFont typeface="Wingdings" panose="05000000000000000000" pitchFamily="2" charset="2"/>
              <a:buChar char="§"/>
            </a:pPr>
            <a:r>
              <a:rPr lang="en-AU" dirty="0">
                <a:latin typeface="Century Gothic" panose="020B0502020202020204" pitchFamily="34" charset="0"/>
              </a:rPr>
              <a:t>Hint: ask yourself “what are they doing” to find the verb </a:t>
            </a:r>
          </a:p>
          <a:p>
            <a:pPr marL="0" indent="0">
              <a:buNone/>
            </a:pPr>
            <a:endParaRPr lang="en-AU" dirty="0">
              <a:latin typeface="Century Gothic" panose="020B0502020202020204" pitchFamily="34" charset="0"/>
            </a:endParaRPr>
          </a:p>
        </p:txBody>
      </p:sp>
      <p:sp>
        <p:nvSpPr>
          <p:cNvPr id="7" name="TextBox 6">
            <a:extLst>
              <a:ext uri="{FF2B5EF4-FFF2-40B4-BE49-F238E27FC236}">
                <a16:creationId xmlns:a16="http://schemas.microsoft.com/office/drawing/2014/main" id="{06F65587-C196-0BF3-BE9B-798A003A3C29}"/>
              </a:ext>
            </a:extLst>
          </p:cNvPr>
          <p:cNvSpPr txBox="1"/>
          <p:nvPr/>
        </p:nvSpPr>
        <p:spPr>
          <a:xfrm>
            <a:off x="10181939" y="1250631"/>
            <a:ext cx="1988664"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a verb?</a:t>
            </a:r>
          </a:p>
          <a:p>
            <a:pPr marL="285750" indent="-285750">
              <a:buFont typeface="Arial" panose="020B0604020202020204" pitchFamily="34" charset="0"/>
              <a:buChar char="•"/>
            </a:pPr>
            <a:r>
              <a:rPr lang="en-AU" sz="1400" dirty="0">
                <a:latin typeface="Century Gothic" panose="020B0502020202020204" pitchFamily="34" charset="0"/>
              </a:rPr>
              <a:t>How do we know this is a verb?</a:t>
            </a:r>
          </a:p>
          <a:p>
            <a:pPr marL="285750" indent="-285750">
              <a:buFont typeface="Arial" panose="020B0604020202020204" pitchFamily="34" charset="0"/>
              <a:buChar char="•"/>
            </a:pPr>
            <a:r>
              <a:rPr lang="en-AU" sz="1400" dirty="0">
                <a:latin typeface="Century Gothic" panose="020B0502020202020204" pitchFamily="34" charset="0"/>
              </a:rPr>
              <a:t>Do the action</a:t>
            </a:r>
          </a:p>
        </p:txBody>
      </p:sp>
      <p:sp>
        <p:nvSpPr>
          <p:cNvPr id="2" name="Oval 1">
            <a:extLst>
              <a:ext uri="{FF2B5EF4-FFF2-40B4-BE49-F238E27FC236}">
                <a16:creationId xmlns:a16="http://schemas.microsoft.com/office/drawing/2014/main" id="{E19E02D6-A670-4DB7-9E75-53A33CEB4567}"/>
              </a:ext>
            </a:extLst>
          </p:cNvPr>
          <p:cNvSpPr/>
          <p:nvPr/>
        </p:nvSpPr>
        <p:spPr>
          <a:xfrm>
            <a:off x="5458265" y="4966210"/>
            <a:ext cx="2039815" cy="701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white 7 years old girl drawing Stock Footage Video (100% Royalty-free)  24385613 | Shutterstock">
            <a:extLst>
              <a:ext uri="{FF2B5EF4-FFF2-40B4-BE49-F238E27FC236}">
                <a16:creationId xmlns:a16="http://schemas.microsoft.com/office/drawing/2014/main" id="{2328A0E6-17D0-6A01-143D-307DA6D71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5195" y="2340359"/>
            <a:ext cx="3982036" cy="22373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5F650FD-B97C-5545-9B7A-CFE4D8938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2060" y="60350"/>
            <a:ext cx="671832" cy="671832"/>
          </a:xfrm>
          <a:prstGeom prst="rect">
            <a:avLst/>
          </a:prstGeom>
        </p:spPr>
      </p:pic>
      <p:pic>
        <p:nvPicPr>
          <p:cNvPr id="10" name="Picture 9"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5"/>
          <a:stretch>
            <a:fillRect/>
          </a:stretch>
        </p:blipFill>
        <p:spPr>
          <a:xfrm>
            <a:off x="9180085" y="76830"/>
            <a:ext cx="693813" cy="679158"/>
          </a:xfrm>
          <a:prstGeom prst="rect">
            <a:avLst/>
          </a:prstGeom>
        </p:spPr>
      </p:pic>
      <p:pic>
        <p:nvPicPr>
          <p:cNvPr id="11" name="Picture 10"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6"/>
          <a:stretch>
            <a:fillRect/>
          </a:stretch>
        </p:blipFill>
        <p:spPr>
          <a:xfrm>
            <a:off x="11430827" y="60350"/>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7"/>
          <a:stretch>
            <a:fillRect/>
          </a:stretch>
        </p:blipFill>
        <p:spPr>
          <a:xfrm>
            <a:off x="10642054" y="60350"/>
            <a:ext cx="674078" cy="674078"/>
          </a:xfrm>
          <a:prstGeom prst="rect">
            <a:avLst/>
          </a:prstGeom>
        </p:spPr>
      </p:pic>
    </p:spTree>
    <p:extLst>
      <p:ext uri="{BB962C8B-B14F-4D97-AF65-F5344CB8AC3E}">
        <p14:creationId xmlns:p14="http://schemas.microsoft.com/office/powerpoint/2010/main" val="251537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6FB464-DD89-7A4C-8A21-C008B8655665}"/>
              </a:ext>
            </a:extLst>
          </p:cNvPr>
          <p:cNvSpPr/>
          <p:nvPr/>
        </p:nvSpPr>
        <p:spPr>
          <a:xfrm>
            <a:off x="3419131" y="5024399"/>
            <a:ext cx="5176229" cy="584775"/>
          </a:xfrm>
          <a:prstGeom prst="rect">
            <a:avLst/>
          </a:prstGeom>
          <a:ln>
            <a:solidFill>
              <a:srgbClr val="000000"/>
            </a:solidFill>
          </a:ln>
        </p:spPr>
        <p:txBody>
          <a:bodyPr wrap="square" lIns="91440" tIns="45720" rIns="91440" bIns="45720" anchor="t">
            <a:spAutoFit/>
          </a:bodyPr>
          <a:lstStyle/>
          <a:p>
            <a:r>
              <a:rPr lang="en-AU" sz="3200" b="1" dirty="0">
                <a:latin typeface="Century Gothic" panose="020B0502020202020204" pitchFamily="34" charset="0"/>
                <a:ea typeface="Segoe UI Symbol"/>
              </a:rPr>
              <a:t>The leopard  climbs. </a:t>
            </a:r>
          </a:p>
        </p:txBody>
      </p:sp>
      <p:sp>
        <p:nvSpPr>
          <p:cNvPr id="15" name="TextBox 14"/>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 We do</a:t>
            </a:r>
          </a:p>
        </p:txBody>
      </p:sp>
      <p:sp>
        <p:nvSpPr>
          <p:cNvPr id="16" name="Content Placeholder 3">
            <a:extLst>
              <a:ext uri="{FF2B5EF4-FFF2-40B4-BE49-F238E27FC236}">
                <a16:creationId xmlns:a16="http://schemas.microsoft.com/office/drawing/2014/main" id="{05ECB126-5402-49D0-A7AC-AE7D948BABE0}"/>
              </a:ext>
            </a:extLst>
          </p:cNvPr>
          <p:cNvSpPr txBox="1">
            <a:spLocks/>
          </p:cNvSpPr>
          <p:nvPr/>
        </p:nvSpPr>
        <p:spPr>
          <a:xfrm>
            <a:off x="111364" y="566057"/>
            <a:ext cx="8858464" cy="5399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Let’s say a sentence to tell what is happening in this picture</a:t>
            </a:r>
          </a:p>
          <a:p>
            <a:pPr>
              <a:buFont typeface="Wingdings" panose="05000000000000000000" pitchFamily="2" charset="2"/>
              <a:buChar char="§"/>
            </a:pPr>
            <a:r>
              <a:rPr lang="en-AU" dirty="0">
                <a:latin typeface="Century Gothic" panose="020B0502020202020204" pitchFamily="34" charset="0"/>
              </a:rPr>
              <a:t>Identify the verb in the sentence  </a:t>
            </a:r>
          </a:p>
          <a:p>
            <a:pPr>
              <a:buFont typeface="Wingdings" panose="05000000000000000000" pitchFamily="2" charset="2"/>
              <a:buChar char="§"/>
            </a:pPr>
            <a:r>
              <a:rPr lang="en-AU" dirty="0">
                <a:latin typeface="Century Gothic" panose="020B0502020202020204" pitchFamily="34" charset="0"/>
              </a:rPr>
              <a:t>Hint: ask yourself “what are they doing” to find the verb </a:t>
            </a:r>
          </a:p>
          <a:p>
            <a:pPr marL="0" indent="0">
              <a:buNone/>
            </a:pPr>
            <a:endParaRPr lang="en-AU" dirty="0">
              <a:latin typeface="Century Gothic" panose="020B0502020202020204" pitchFamily="34" charset="0"/>
            </a:endParaRPr>
          </a:p>
        </p:txBody>
      </p:sp>
      <p:sp>
        <p:nvSpPr>
          <p:cNvPr id="7" name="TextBox 6">
            <a:extLst>
              <a:ext uri="{FF2B5EF4-FFF2-40B4-BE49-F238E27FC236}">
                <a16:creationId xmlns:a16="http://schemas.microsoft.com/office/drawing/2014/main" id="{06F65587-C196-0BF3-BE9B-798A003A3C29}"/>
              </a:ext>
            </a:extLst>
          </p:cNvPr>
          <p:cNvSpPr txBox="1"/>
          <p:nvPr/>
        </p:nvSpPr>
        <p:spPr>
          <a:xfrm>
            <a:off x="10181939" y="1250631"/>
            <a:ext cx="1988664"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a verb?</a:t>
            </a:r>
          </a:p>
          <a:p>
            <a:pPr marL="285750" indent="-285750">
              <a:buFont typeface="Arial" panose="020B0604020202020204" pitchFamily="34" charset="0"/>
              <a:buChar char="•"/>
            </a:pPr>
            <a:r>
              <a:rPr lang="en-AU" sz="1400" dirty="0">
                <a:latin typeface="Century Gothic" panose="020B0502020202020204" pitchFamily="34" charset="0"/>
              </a:rPr>
              <a:t>How do we know this is a verb?</a:t>
            </a:r>
          </a:p>
          <a:p>
            <a:pPr marL="285750" indent="-285750">
              <a:buFont typeface="Arial" panose="020B0604020202020204" pitchFamily="34" charset="0"/>
              <a:buChar char="•"/>
            </a:pPr>
            <a:r>
              <a:rPr lang="en-AU" sz="1400" dirty="0">
                <a:latin typeface="Century Gothic" panose="020B0502020202020204" pitchFamily="34" charset="0"/>
              </a:rPr>
              <a:t>Do the action</a:t>
            </a:r>
          </a:p>
        </p:txBody>
      </p:sp>
      <p:sp>
        <p:nvSpPr>
          <p:cNvPr id="2" name="Oval 1">
            <a:extLst>
              <a:ext uri="{FF2B5EF4-FFF2-40B4-BE49-F238E27FC236}">
                <a16:creationId xmlns:a16="http://schemas.microsoft.com/office/drawing/2014/main" id="{E19E02D6-A670-4DB7-9E75-53A33CEB4567}"/>
              </a:ext>
            </a:extLst>
          </p:cNvPr>
          <p:cNvSpPr/>
          <p:nvPr/>
        </p:nvSpPr>
        <p:spPr>
          <a:xfrm>
            <a:off x="5905082" y="4966210"/>
            <a:ext cx="2039815" cy="701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Leopard Physiology: Why do They Climb so Well? - Londolozi Blog">
            <a:extLst>
              <a:ext uri="{FF2B5EF4-FFF2-40B4-BE49-F238E27FC236}">
                <a16:creationId xmlns:a16="http://schemas.microsoft.com/office/drawing/2014/main" id="{F1AC3EE9-DFCF-9910-4B51-BB780FEA4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176" y="2119312"/>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5F650FD-B97C-5545-9B7A-CFE4D8938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2060" y="60350"/>
            <a:ext cx="671832" cy="671832"/>
          </a:xfrm>
          <a:prstGeom prst="rect">
            <a:avLst/>
          </a:prstGeom>
        </p:spPr>
      </p:pic>
      <p:pic>
        <p:nvPicPr>
          <p:cNvPr id="10" name="Picture 9"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5"/>
          <a:stretch>
            <a:fillRect/>
          </a:stretch>
        </p:blipFill>
        <p:spPr>
          <a:xfrm>
            <a:off x="9180085" y="76830"/>
            <a:ext cx="693813" cy="679158"/>
          </a:xfrm>
          <a:prstGeom prst="rect">
            <a:avLst/>
          </a:prstGeom>
        </p:spPr>
      </p:pic>
      <p:pic>
        <p:nvPicPr>
          <p:cNvPr id="11" name="Picture 10"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6"/>
          <a:stretch>
            <a:fillRect/>
          </a:stretch>
        </p:blipFill>
        <p:spPr>
          <a:xfrm>
            <a:off x="11430827" y="60350"/>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7"/>
          <a:stretch>
            <a:fillRect/>
          </a:stretch>
        </p:blipFill>
        <p:spPr>
          <a:xfrm>
            <a:off x="10642054" y="60350"/>
            <a:ext cx="674078" cy="674078"/>
          </a:xfrm>
          <a:prstGeom prst="rect">
            <a:avLst/>
          </a:prstGeom>
        </p:spPr>
      </p:pic>
    </p:spTree>
    <p:extLst>
      <p:ext uri="{BB962C8B-B14F-4D97-AF65-F5344CB8AC3E}">
        <p14:creationId xmlns:p14="http://schemas.microsoft.com/office/powerpoint/2010/main" val="301377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fd28a91-d7f5-4328-9e54-120932238d40" xsi:nil="true"/>
    <lcf76f155ced4ddcb4097134ff3c332f xmlns="12630632-94ef-4964-ae38-12e3f903781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10BF25C681DD47866BE82B7315CBE0" ma:contentTypeVersion="10" ma:contentTypeDescription="Create a new document." ma:contentTypeScope="" ma:versionID="62371493f744d60d1970eda5d0216323">
  <xsd:schema xmlns:xsd="http://www.w3.org/2001/XMLSchema" xmlns:xs="http://www.w3.org/2001/XMLSchema" xmlns:p="http://schemas.microsoft.com/office/2006/metadata/properties" xmlns:ns2="12630632-94ef-4964-ae38-12e3f903781a" xmlns:ns3="1fd28a91-d7f5-4328-9e54-120932238d40" targetNamespace="http://schemas.microsoft.com/office/2006/metadata/properties" ma:root="true" ma:fieldsID="d8ab8f57f0bb9aa94864a2d7ed06f204" ns2:_="" ns3:_="">
    <xsd:import namespace="12630632-94ef-4964-ae38-12e3f903781a"/>
    <xsd:import namespace="1fd28a91-d7f5-4328-9e54-120932238d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630632-94ef-4964-ae38-12e3f90378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a606fe5-00d0-49e1-aa33-d9ffd020910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d28a91-d7f5-4328-9e54-120932238d4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a1fa647-a998-4810-8c4d-20d092974244}" ma:internalName="TaxCatchAll" ma:showField="CatchAllData" ma:web="1fd28a91-d7f5-4328-9e54-120932238d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D9B2C9-CDE4-4779-BEB8-4BC917586320}">
  <ds:schemaRefs>
    <ds:schemaRef ds:uri="http://schemas.microsoft.com/sharepoint/v3/contenttype/forms"/>
  </ds:schemaRefs>
</ds:datastoreItem>
</file>

<file path=customXml/itemProps2.xml><?xml version="1.0" encoding="utf-8"?>
<ds:datastoreItem xmlns:ds="http://schemas.openxmlformats.org/officeDocument/2006/customXml" ds:itemID="{4E9EA1FF-8367-4016-8AA7-78E3F89385B0}">
  <ds:schemaRefs>
    <ds:schemaRef ds:uri="http://purl.org/dc/elements/1.1/"/>
    <ds:schemaRef ds:uri="http://schemas.microsoft.com/office/2006/metadata/properties"/>
    <ds:schemaRef ds:uri="12630632-94ef-4964-ae38-12e3f903781a"/>
    <ds:schemaRef ds:uri="http://purl.org/dc/terms/"/>
    <ds:schemaRef ds:uri="1fd28a91-d7f5-4328-9e54-120932238d40"/>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00A8BE0-8E4F-4F8A-A576-630DC1483F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630632-94ef-4964-ae38-12e3f903781a"/>
    <ds:schemaRef ds:uri="1fd28a91-d7f5-4328-9e54-120932238d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942</TotalTime>
  <Words>875</Words>
  <Application>Microsoft Office PowerPoint</Application>
  <PresentationFormat>Widescreen</PresentationFormat>
  <Paragraphs>158</Paragraphs>
  <Slides>17</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Rounded MT Bold</vt:lpstr>
      <vt:lpstr>Calibri</vt:lpstr>
      <vt:lpstr>Century Gothic</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Appositives</dc:title>
  <dc:creator>LE LIEVRE Stephanie [Serpentine Primary School]</dc:creator>
  <cp:lastModifiedBy>Melinda Hinch</cp:lastModifiedBy>
  <cp:revision>89</cp:revision>
  <dcterms:created xsi:type="dcterms:W3CDTF">2021-08-04T08:19:39Z</dcterms:created>
  <dcterms:modified xsi:type="dcterms:W3CDTF">2023-07-02T16:48:54Z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0x0101008010BF25C681DD47866BE82B7315CBE0</vt:lpwstr>
  </property>
</Properties>
</file>