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0" r:id="rId4"/>
    <p:sldId id="297" r:id="rId5"/>
    <p:sldId id="276" r:id="rId6"/>
    <p:sldId id="260" r:id="rId7"/>
    <p:sldId id="288" r:id="rId8"/>
    <p:sldId id="289" r:id="rId9"/>
    <p:sldId id="286" r:id="rId10"/>
    <p:sldId id="262" r:id="rId11"/>
    <p:sldId id="291" r:id="rId12"/>
    <p:sldId id="298" r:id="rId13"/>
    <p:sldId id="299" r:id="rId14"/>
    <p:sldId id="295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E6E0C-BFA0-4D92-9D5A-28B21E84D195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125E5-3B88-44E8-BF93-55C2D65560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93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06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https://live.staticflickr.com/9/12617059_c5835ff0d5_b.jpg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027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5/07/2023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liem.com/2016/09/em-match-advice-emergency-medicine-right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liem.com/2016/09/em-match-advice-emergency-medicine-right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l"/>
            <a:r>
              <a:rPr lang="en-AU" b="1" dirty="0"/>
              <a:t>Grade 1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Term: 2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Sentence Expansion – when, who, what, where (oral)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Janelle Walters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134005" y="1039449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Who is the subject?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What is the action?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Where does it occur?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When does it happen?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A68B85-1C54-4B4E-835B-34CF92C1BAE0}"/>
              </a:ext>
            </a:extLst>
          </p:cNvPr>
          <p:cNvSpPr txBox="1"/>
          <p:nvPr/>
        </p:nvSpPr>
        <p:spPr>
          <a:xfrm>
            <a:off x="2737585" y="2321275"/>
            <a:ext cx="2938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It </a:t>
            </a:r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was eating</a:t>
            </a:r>
            <a:r>
              <a:rPr lang="en-AU" sz="3200" b="1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E56B381-319B-9F45-827A-F1B5CA5BF3E5}"/>
              </a:ext>
            </a:extLst>
          </p:cNvPr>
          <p:cNvSpPr txBox="1">
            <a:spLocks/>
          </p:cNvSpPr>
          <p:nvPr/>
        </p:nvSpPr>
        <p:spPr>
          <a:xfrm>
            <a:off x="240003" y="6220494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 the afternoon, </a:t>
            </a:r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the hairy pig </a:t>
            </a:r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was eating </a:t>
            </a:r>
            <a:r>
              <a:rPr lang="en-AU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 the pen</a:t>
            </a:r>
            <a:r>
              <a:rPr lang="en-AU" sz="2400" b="1" dirty="0">
                <a:latin typeface="Century Gothic" panose="020B0502020202020204" pitchFamily="34" charset="0"/>
              </a:rPr>
              <a:t>.</a:t>
            </a:r>
            <a:endParaRPr lang="en-AU" sz="2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Minipig sow eating an apple | This time a sow minipig with b… | Flick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96" y="3620273"/>
            <a:ext cx="3328961" cy="249672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8FE2B39-483A-4CC1-8E8C-813DC181901F}"/>
              </a:ext>
            </a:extLst>
          </p:cNvPr>
          <p:cNvCxnSpPr/>
          <p:nvPr/>
        </p:nvCxnSpPr>
        <p:spPr>
          <a:xfrm>
            <a:off x="1180657" y="3497153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569EAD0-070F-4DDB-96E8-596F72EA5939}"/>
              </a:ext>
            </a:extLst>
          </p:cNvPr>
          <p:cNvCxnSpPr/>
          <p:nvPr/>
        </p:nvCxnSpPr>
        <p:spPr>
          <a:xfrm>
            <a:off x="1209358" y="4321895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76C428-6155-4E68-9BCB-A5387B6EDF5F}"/>
              </a:ext>
            </a:extLst>
          </p:cNvPr>
          <p:cNvCxnSpPr/>
          <p:nvPr/>
        </p:nvCxnSpPr>
        <p:spPr>
          <a:xfrm>
            <a:off x="1280122" y="5243200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C33EC44-A10C-4600-B84E-F93AC565A0D2}"/>
              </a:ext>
            </a:extLst>
          </p:cNvPr>
          <p:cNvSpPr/>
          <p:nvPr/>
        </p:nvSpPr>
        <p:spPr>
          <a:xfrm>
            <a:off x="1209358" y="3039678"/>
            <a:ext cx="3376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In the afternoon</a:t>
            </a:r>
            <a:endParaRPr lang="en-AU" sz="3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B918B79-F348-490B-A455-6643E717C9B7}"/>
              </a:ext>
            </a:extLst>
          </p:cNvPr>
          <p:cNvSpPr/>
          <p:nvPr/>
        </p:nvSpPr>
        <p:spPr>
          <a:xfrm>
            <a:off x="1250124" y="4751559"/>
            <a:ext cx="2196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in the pen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99EDD2A-0626-469C-94BB-72552BFF9CD7}"/>
              </a:ext>
            </a:extLst>
          </p:cNvPr>
          <p:cNvSpPr/>
          <p:nvPr/>
        </p:nvSpPr>
        <p:spPr>
          <a:xfrm>
            <a:off x="1180657" y="3828871"/>
            <a:ext cx="2725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the hairy pig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7C8C25-DA39-4F3D-95F2-094B4D3B64C1}"/>
              </a:ext>
            </a:extLst>
          </p:cNvPr>
          <p:cNvSpPr txBox="1"/>
          <p:nvPr/>
        </p:nvSpPr>
        <p:spPr>
          <a:xfrm>
            <a:off x="139834" y="3026675"/>
            <a:ext cx="1069524" cy="2342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When:</a:t>
            </a:r>
          </a:p>
          <a:p>
            <a:pPr>
              <a:lnSpc>
                <a:spcPct val="150000"/>
              </a:lnSpc>
            </a:pPr>
            <a:endParaRPr lang="en-AU" sz="20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Who:</a:t>
            </a:r>
          </a:p>
          <a:p>
            <a:pPr>
              <a:lnSpc>
                <a:spcPct val="150000"/>
              </a:lnSpc>
            </a:pPr>
            <a:endParaRPr lang="en-AU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92D21B0-3488-4F00-950D-4752B3A4DF8C}"/>
              </a:ext>
            </a:extLst>
          </p:cNvPr>
          <p:cNvSpPr/>
          <p:nvPr/>
        </p:nvSpPr>
        <p:spPr>
          <a:xfrm>
            <a:off x="0" y="369331"/>
            <a:ext cx="8301849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Answer the questions in note form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Use the notes to say the sentence, in this order: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</a:t>
            </a:r>
            <a:r>
              <a:rPr lang="en-AU" sz="2000" b="1" dirty="0">
                <a:latin typeface="Century Gothic" panose="020B0502020202020204" pitchFamily="34" charset="0"/>
              </a:rPr>
              <a:t>,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latin typeface="Century Gothic" panose="020B0502020202020204" pitchFamily="34" charset="0"/>
              </a:rPr>
              <a:t>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3.    Write your sentence using correct punctuation.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W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hen</a:t>
            </a:r>
            <a:r>
              <a:rPr lang="en-AU" sz="20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,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solidFill>
                  <a:srgbClr val="0070C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.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4.    Read your sentence – does it sound right?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29A22D4-09FB-4D31-8EF4-5D9A46089B00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pic>
        <p:nvPicPr>
          <p:cNvPr id="52" name="Picture 51" descr="Logo, icon&#10;&#10;Description automatically generated">
            <a:extLst>
              <a:ext uri="{FF2B5EF4-FFF2-40B4-BE49-F238E27FC236}">
                <a16:creationId xmlns:a16="http://schemas.microsoft.com/office/drawing/2014/main" id="{4D543A77-6A5E-41E7-9082-141EC1D1C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6B8756BA-6A03-4E09-B8CF-DD425CB46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FC6A741E-265E-4FC5-8C6F-956996C7D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Who is the subject?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What is the action?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Where does it occur?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When does it happen?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9963D-DACF-4163-8270-A09D89CD4519}"/>
              </a:ext>
            </a:extLst>
          </p:cNvPr>
          <p:cNvSpPr txBox="1"/>
          <p:nvPr/>
        </p:nvSpPr>
        <p:spPr>
          <a:xfrm>
            <a:off x="764668" y="2295840"/>
            <a:ext cx="56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It </a:t>
            </a:r>
            <a:r>
              <a:rPr lang="en-AU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crept.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29F1EB-DECF-C444-98E5-C0196455BA06}"/>
              </a:ext>
            </a:extLst>
          </p:cNvPr>
          <p:cNvSpPr/>
          <p:nvPr/>
        </p:nvSpPr>
        <p:spPr>
          <a:xfrm>
            <a:off x="0" y="5671779"/>
            <a:ext cx="279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On a hot day,</a:t>
            </a:r>
            <a:endParaRPr lang="en-A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E3B69C-3521-4312-A0A1-16BC8E3EAC44}"/>
              </a:ext>
            </a:extLst>
          </p:cNvPr>
          <p:cNvSpPr/>
          <p:nvPr/>
        </p:nvSpPr>
        <p:spPr>
          <a:xfrm>
            <a:off x="0" y="369331"/>
            <a:ext cx="8301849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Answer the questions in note form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Use the notes to say the sentence, in this order: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</a:t>
            </a:r>
            <a:r>
              <a:rPr lang="en-AU" sz="2000" b="1" dirty="0">
                <a:latin typeface="Century Gothic" panose="020B0502020202020204" pitchFamily="34" charset="0"/>
              </a:rPr>
              <a:t>,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latin typeface="Century Gothic" panose="020B0502020202020204" pitchFamily="34" charset="0"/>
              </a:rPr>
              <a:t>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3.    Write your sentence using correct punctuation.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W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hen</a:t>
            </a:r>
            <a:r>
              <a:rPr lang="en-AU" sz="20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,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solidFill>
                  <a:srgbClr val="0070C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.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4.    Read your sentence – does it sound right?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ED6FF4-A2FC-4B9C-9DFF-ED7D2783B332}"/>
              </a:ext>
            </a:extLst>
          </p:cNvPr>
          <p:cNvCxnSpPr/>
          <p:nvPr/>
        </p:nvCxnSpPr>
        <p:spPr>
          <a:xfrm>
            <a:off x="1180657" y="3497153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045B73-6318-45AB-A59F-DEEF7DC1FF06}"/>
              </a:ext>
            </a:extLst>
          </p:cNvPr>
          <p:cNvCxnSpPr/>
          <p:nvPr/>
        </p:nvCxnSpPr>
        <p:spPr>
          <a:xfrm>
            <a:off x="1209358" y="4321895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215D24-7945-489C-BAAD-3FC2F8E80027}"/>
              </a:ext>
            </a:extLst>
          </p:cNvPr>
          <p:cNvCxnSpPr/>
          <p:nvPr/>
        </p:nvCxnSpPr>
        <p:spPr>
          <a:xfrm>
            <a:off x="1280122" y="5243200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35B07DA-4FB8-44A6-9BFA-49A872E95C41}"/>
              </a:ext>
            </a:extLst>
          </p:cNvPr>
          <p:cNvSpPr/>
          <p:nvPr/>
        </p:nvSpPr>
        <p:spPr>
          <a:xfrm>
            <a:off x="1209358" y="3039678"/>
            <a:ext cx="2853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On a hot day</a:t>
            </a:r>
            <a:endParaRPr lang="en-AU" sz="3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A9CF72-03A1-4062-91CC-D17A120CA2EB}"/>
              </a:ext>
            </a:extLst>
          </p:cNvPr>
          <p:cNvSpPr/>
          <p:nvPr/>
        </p:nvSpPr>
        <p:spPr>
          <a:xfrm>
            <a:off x="1250124" y="4751559"/>
            <a:ext cx="2763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in the bushes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691A55-F8DF-494E-A835-0321A6ED02D9}"/>
              </a:ext>
            </a:extLst>
          </p:cNvPr>
          <p:cNvSpPr/>
          <p:nvPr/>
        </p:nvSpPr>
        <p:spPr>
          <a:xfrm>
            <a:off x="1180657" y="3828871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a cat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DE42C9-2F34-476C-BA77-434E2F10E7B3}"/>
              </a:ext>
            </a:extLst>
          </p:cNvPr>
          <p:cNvSpPr txBox="1"/>
          <p:nvPr/>
        </p:nvSpPr>
        <p:spPr>
          <a:xfrm>
            <a:off x="139834" y="3026675"/>
            <a:ext cx="1069524" cy="2342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When:</a:t>
            </a:r>
          </a:p>
          <a:p>
            <a:pPr>
              <a:lnSpc>
                <a:spcPct val="150000"/>
              </a:lnSpc>
            </a:pPr>
            <a:endParaRPr lang="en-AU" sz="20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Who:</a:t>
            </a:r>
          </a:p>
          <a:p>
            <a:pPr>
              <a:lnSpc>
                <a:spcPct val="150000"/>
              </a:lnSpc>
            </a:pPr>
            <a:endParaRPr lang="en-AU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448C15-E99C-4E3E-8FCC-840ECE6170E9}"/>
              </a:ext>
            </a:extLst>
          </p:cNvPr>
          <p:cNvSpPr/>
          <p:nvPr/>
        </p:nvSpPr>
        <p:spPr>
          <a:xfrm>
            <a:off x="2099867" y="5671779"/>
            <a:ext cx="279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 cat</a:t>
            </a:r>
            <a:endParaRPr lang="en-AU" sz="2400" dirty="0">
              <a:solidFill>
                <a:schemeClr val="accent2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A7A5D0-A0E0-4E23-B3C4-F6EC6DE22CC6}"/>
              </a:ext>
            </a:extLst>
          </p:cNvPr>
          <p:cNvSpPr/>
          <p:nvPr/>
        </p:nvSpPr>
        <p:spPr>
          <a:xfrm>
            <a:off x="3028639" y="5679173"/>
            <a:ext cx="279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crept</a:t>
            </a:r>
            <a:endParaRPr lang="en-AU" sz="2400" dirty="0">
              <a:solidFill>
                <a:srgbClr val="00B05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43B78F-1CE3-467A-B4F2-5D8D82FE5834}"/>
              </a:ext>
            </a:extLst>
          </p:cNvPr>
          <p:cNvSpPr/>
          <p:nvPr/>
        </p:nvSpPr>
        <p:spPr>
          <a:xfrm>
            <a:off x="3949784" y="5671779"/>
            <a:ext cx="353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 the bushes.</a:t>
            </a:r>
            <a:endParaRPr lang="en-AU" sz="24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Domestic cat | A domestic cat creeping through common mare´s… | Flickr">
            <a:extLst>
              <a:ext uri="{FF2B5EF4-FFF2-40B4-BE49-F238E27FC236}">
                <a16:creationId xmlns:a16="http://schemas.microsoft.com/office/drawing/2014/main" id="{0A958A74-46B0-4FC6-BDF0-EB3CBF42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92" y="2753164"/>
            <a:ext cx="3921523" cy="26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Logo, icon&#10;&#10;Description automatically generated">
            <a:extLst>
              <a:ext uri="{FF2B5EF4-FFF2-40B4-BE49-F238E27FC236}">
                <a16:creationId xmlns:a16="http://schemas.microsoft.com/office/drawing/2014/main" id="{A8F361BA-16E2-42DF-A6FE-66F083DE6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593" y="72152"/>
            <a:ext cx="674078" cy="674078"/>
          </a:xfrm>
          <a:prstGeom prst="rect">
            <a:avLst/>
          </a:prstGeom>
        </p:spPr>
      </p:pic>
      <p:pic>
        <p:nvPicPr>
          <p:cNvPr id="4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BB7F8FD6-2E87-493D-BA35-538DA5FE9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068" y="72152"/>
            <a:ext cx="674079" cy="674079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794E7A21-5A87-428A-8BC2-D38EAB23E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7973" y="72152"/>
            <a:ext cx="674078" cy="674078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37635A48-98C6-448B-944E-C3BC4FF0C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7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Who is the subject?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What is the action?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Where does it occur?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When does it happen?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9963D-DACF-4163-8270-A09D89CD4519}"/>
              </a:ext>
            </a:extLst>
          </p:cNvPr>
          <p:cNvSpPr txBox="1"/>
          <p:nvPr/>
        </p:nvSpPr>
        <p:spPr>
          <a:xfrm>
            <a:off x="764668" y="2337832"/>
            <a:ext cx="56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He </a:t>
            </a:r>
            <a:r>
              <a:rPr lang="en-AU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blew</a:t>
            </a:r>
            <a:r>
              <a:rPr lang="en-AU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AU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bubbles.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29F1EB-DECF-C444-98E5-C0196455BA06}"/>
              </a:ext>
            </a:extLst>
          </p:cNvPr>
          <p:cNvSpPr/>
          <p:nvPr/>
        </p:nvSpPr>
        <p:spPr>
          <a:xfrm>
            <a:off x="0" y="5671779"/>
            <a:ext cx="279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 the morning,</a:t>
            </a:r>
            <a:endParaRPr lang="en-A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E3B69C-3521-4312-A0A1-16BC8E3EAC44}"/>
              </a:ext>
            </a:extLst>
          </p:cNvPr>
          <p:cNvSpPr/>
          <p:nvPr/>
        </p:nvSpPr>
        <p:spPr>
          <a:xfrm>
            <a:off x="0" y="369331"/>
            <a:ext cx="8301849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Answer the questions in note form.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Use the notes to say the sentence, in this order: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</a:t>
            </a:r>
            <a:r>
              <a:rPr lang="en-AU" sz="2000" b="1" dirty="0">
                <a:latin typeface="Century Gothic" panose="020B0502020202020204" pitchFamily="34" charset="0"/>
              </a:rPr>
              <a:t>,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latin typeface="Century Gothic" panose="020B0502020202020204" pitchFamily="34" charset="0"/>
              </a:rPr>
              <a:t>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3.    Write your sentence using correct punctuation.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W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hen</a:t>
            </a:r>
            <a:r>
              <a:rPr lang="en-AU" sz="20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,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solidFill>
                  <a:srgbClr val="0070C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.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4.    Read your sentence – does it sound right?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ED6FF4-A2FC-4B9C-9DFF-ED7D2783B332}"/>
              </a:ext>
            </a:extLst>
          </p:cNvPr>
          <p:cNvCxnSpPr/>
          <p:nvPr/>
        </p:nvCxnSpPr>
        <p:spPr>
          <a:xfrm>
            <a:off x="1180657" y="3497153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045B73-6318-45AB-A59F-DEEF7DC1FF06}"/>
              </a:ext>
            </a:extLst>
          </p:cNvPr>
          <p:cNvCxnSpPr/>
          <p:nvPr/>
        </p:nvCxnSpPr>
        <p:spPr>
          <a:xfrm>
            <a:off x="1209358" y="4321895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215D24-7945-489C-BAAD-3FC2F8E80027}"/>
              </a:ext>
            </a:extLst>
          </p:cNvPr>
          <p:cNvCxnSpPr/>
          <p:nvPr/>
        </p:nvCxnSpPr>
        <p:spPr>
          <a:xfrm>
            <a:off x="1280122" y="5243200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35B07DA-4FB8-44A6-9BFA-49A872E95C41}"/>
              </a:ext>
            </a:extLst>
          </p:cNvPr>
          <p:cNvSpPr/>
          <p:nvPr/>
        </p:nvSpPr>
        <p:spPr>
          <a:xfrm>
            <a:off x="1209358" y="3039678"/>
            <a:ext cx="3034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In the morning</a:t>
            </a:r>
            <a:endParaRPr lang="en-AU" sz="3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A9CF72-03A1-4062-91CC-D17A120CA2EB}"/>
              </a:ext>
            </a:extLst>
          </p:cNvPr>
          <p:cNvSpPr/>
          <p:nvPr/>
        </p:nvSpPr>
        <p:spPr>
          <a:xfrm>
            <a:off x="1250124" y="4751559"/>
            <a:ext cx="2584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on the grass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691A55-F8DF-494E-A835-0321A6ED02D9}"/>
              </a:ext>
            </a:extLst>
          </p:cNvPr>
          <p:cNvSpPr/>
          <p:nvPr/>
        </p:nvSpPr>
        <p:spPr>
          <a:xfrm>
            <a:off x="1180657" y="3828871"/>
            <a:ext cx="2079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the baby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DE42C9-2F34-476C-BA77-434E2F10E7B3}"/>
              </a:ext>
            </a:extLst>
          </p:cNvPr>
          <p:cNvSpPr txBox="1"/>
          <p:nvPr/>
        </p:nvSpPr>
        <p:spPr>
          <a:xfrm>
            <a:off x="139834" y="3026675"/>
            <a:ext cx="1069524" cy="2342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When:</a:t>
            </a:r>
          </a:p>
          <a:p>
            <a:pPr>
              <a:lnSpc>
                <a:spcPct val="150000"/>
              </a:lnSpc>
            </a:pPr>
            <a:endParaRPr lang="en-AU" sz="20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Who:</a:t>
            </a:r>
          </a:p>
          <a:p>
            <a:pPr>
              <a:lnSpc>
                <a:spcPct val="150000"/>
              </a:lnSpc>
            </a:pPr>
            <a:endParaRPr lang="en-AU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448C15-E99C-4E3E-8FCC-840ECE6170E9}"/>
              </a:ext>
            </a:extLst>
          </p:cNvPr>
          <p:cNvSpPr/>
          <p:nvPr/>
        </p:nvSpPr>
        <p:spPr>
          <a:xfrm>
            <a:off x="2274989" y="5671779"/>
            <a:ext cx="279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the baby</a:t>
            </a:r>
            <a:endParaRPr lang="en-AU" sz="2400" dirty="0">
              <a:solidFill>
                <a:schemeClr val="accent2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A7A5D0-A0E0-4E23-B3C4-F6EC6DE22CC6}"/>
              </a:ext>
            </a:extLst>
          </p:cNvPr>
          <p:cNvSpPr/>
          <p:nvPr/>
        </p:nvSpPr>
        <p:spPr>
          <a:xfrm>
            <a:off x="3673222" y="5671779"/>
            <a:ext cx="279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blew bubbles</a:t>
            </a:r>
            <a:endParaRPr lang="en-AU" sz="2400" dirty="0">
              <a:solidFill>
                <a:srgbClr val="00B05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43B78F-1CE3-467A-B4F2-5D8D82FE5834}"/>
              </a:ext>
            </a:extLst>
          </p:cNvPr>
          <p:cNvSpPr/>
          <p:nvPr/>
        </p:nvSpPr>
        <p:spPr>
          <a:xfrm>
            <a:off x="5742091" y="5671778"/>
            <a:ext cx="353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on the grass.</a:t>
            </a:r>
            <a:endParaRPr lang="en-AU" sz="2400" dirty="0">
              <a:solidFill>
                <a:srgbClr val="0070C0"/>
              </a:solidFill>
            </a:endParaRPr>
          </a:p>
        </p:txBody>
      </p:sp>
      <p:pic>
        <p:nvPicPr>
          <p:cNvPr id="26" name="Picture 25" descr="Bubble Boy | Will LOVES bubbles....Mommy will blow them and … | Flickr">
            <a:extLst>
              <a:ext uri="{FF2B5EF4-FFF2-40B4-BE49-F238E27FC236}">
                <a16:creationId xmlns:a16="http://schemas.microsoft.com/office/drawing/2014/main" id="{AFCF450D-6FC9-4170-BB47-3CE08CABB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86" y="2478148"/>
            <a:ext cx="4464894" cy="2978050"/>
          </a:xfrm>
          <a:prstGeom prst="rect">
            <a:avLst/>
          </a:prstGeom>
        </p:spPr>
      </p:pic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DF14CA6-6BE3-4049-B271-742DC42F6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593" y="72152"/>
            <a:ext cx="674078" cy="674078"/>
          </a:xfrm>
          <a:prstGeom prst="rect">
            <a:avLst/>
          </a:prstGeom>
        </p:spPr>
      </p:pic>
      <p:pic>
        <p:nvPicPr>
          <p:cNvPr id="3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084108D5-659B-46F2-94F0-32BC34EE9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068" y="72152"/>
            <a:ext cx="674079" cy="674079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2D2BA28B-FEDC-4BB6-AA66-3B7779BF9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7973" y="72152"/>
            <a:ext cx="674078" cy="674078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4BB65E5D-F605-4034-89ED-5F1D00B336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7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Who is the subject?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What is the action?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Where does it occur?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When does it happen?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9963D-DACF-4163-8270-A09D89CD4519}"/>
              </a:ext>
            </a:extLst>
          </p:cNvPr>
          <p:cNvSpPr txBox="1"/>
          <p:nvPr/>
        </p:nvSpPr>
        <p:spPr>
          <a:xfrm>
            <a:off x="764668" y="2337832"/>
            <a:ext cx="56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They </a:t>
            </a:r>
            <a:r>
              <a:rPr lang="en-AU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ran.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29F1EB-DECF-C444-98E5-C0196455BA06}"/>
              </a:ext>
            </a:extLst>
          </p:cNvPr>
          <p:cNvSpPr/>
          <p:nvPr/>
        </p:nvSpPr>
        <p:spPr>
          <a:xfrm>
            <a:off x="0" y="5671779"/>
            <a:ext cx="279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On Friday,</a:t>
            </a:r>
            <a:endParaRPr lang="en-A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E3B69C-3521-4312-A0A1-16BC8E3EAC44}"/>
              </a:ext>
            </a:extLst>
          </p:cNvPr>
          <p:cNvSpPr/>
          <p:nvPr/>
        </p:nvSpPr>
        <p:spPr>
          <a:xfrm>
            <a:off x="0" y="369331"/>
            <a:ext cx="8301849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Answer the questions orally.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Use the notes to say the sentence, in this order: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</a:t>
            </a:r>
            <a:r>
              <a:rPr lang="en-AU" sz="2000" b="1" dirty="0">
                <a:latin typeface="Century Gothic" panose="020B0502020202020204" pitchFamily="34" charset="0"/>
              </a:rPr>
              <a:t>,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latin typeface="Century Gothic" panose="020B0502020202020204" pitchFamily="34" charset="0"/>
              </a:rPr>
              <a:t>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3.    Say your sentence using correct punctuation.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W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hen</a:t>
            </a:r>
            <a:r>
              <a:rPr lang="en-AU" sz="20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,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solidFill>
                  <a:srgbClr val="0070C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.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4.    Teacher writes the sentence.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ED6FF4-A2FC-4B9C-9DFF-ED7D2783B332}"/>
              </a:ext>
            </a:extLst>
          </p:cNvPr>
          <p:cNvCxnSpPr/>
          <p:nvPr/>
        </p:nvCxnSpPr>
        <p:spPr>
          <a:xfrm>
            <a:off x="1180657" y="3497153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045B73-6318-45AB-A59F-DEEF7DC1FF06}"/>
              </a:ext>
            </a:extLst>
          </p:cNvPr>
          <p:cNvCxnSpPr/>
          <p:nvPr/>
        </p:nvCxnSpPr>
        <p:spPr>
          <a:xfrm>
            <a:off x="1209358" y="4321895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215D24-7945-489C-BAAD-3FC2F8E80027}"/>
              </a:ext>
            </a:extLst>
          </p:cNvPr>
          <p:cNvCxnSpPr/>
          <p:nvPr/>
        </p:nvCxnSpPr>
        <p:spPr>
          <a:xfrm>
            <a:off x="1280122" y="5243200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35B07DA-4FB8-44A6-9BFA-49A872E95C41}"/>
              </a:ext>
            </a:extLst>
          </p:cNvPr>
          <p:cNvSpPr/>
          <p:nvPr/>
        </p:nvSpPr>
        <p:spPr>
          <a:xfrm>
            <a:off x="1209358" y="3039678"/>
            <a:ext cx="2090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On Friday</a:t>
            </a:r>
            <a:endParaRPr lang="en-AU" sz="3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A9CF72-03A1-4062-91CC-D17A120CA2EB}"/>
              </a:ext>
            </a:extLst>
          </p:cNvPr>
          <p:cNvSpPr/>
          <p:nvPr/>
        </p:nvSpPr>
        <p:spPr>
          <a:xfrm>
            <a:off x="1250124" y="4751559"/>
            <a:ext cx="2446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on the oval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691A55-F8DF-494E-A835-0321A6ED02D9}"/>
              </a:ext>
            </a:extLst>
          </p:cNvPr>
          <p:cNvSpPr/>
          <p:nvPr/>
        </p:nvSpPr>
        <p:spPr>
          <a:xfrm>
            <a:off x="1180657" y="3828871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the kids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DE42C9-2F34-476C-BA77-434E2F10E7B3}"/>
              </a:ext>
            </a:extLst>
          </p:cNvPr>
          <p:cNvSpPr txBox="1"/>
          <p:nvPr/>
        </p:nvSpPr>
        <p:spPr>
          <a:xfrm>
            <a:off x="139834" y="3026675"/>
            <a:ext cx="1069524" cy="2342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When:</a:t>
            </a:r>
          </a:p>
          <a:p>
            <a:pPr>
              <a:lnSpc>
                <a:spcPct val="150000"/>
              </a:lnSpc>
            </a:pPr>
            <a:endParaRPr lang="en-AU" sz="20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Who:</a:t>
            </a:r>
          </a:p>
          <a:p>
            <a:pPr>
              <a:lnSpc>
                <a:spcPct val="150000"/>
              </a:lnSpc>
            </a:pPr>
            <a:endParaRPr lang="en-AU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448C15-E99C-4E3E-8FCC-840ECE6170E9}"/>
              </a:ext>
            </a:extLst>
          </p:cNvPr>
          <p:cNvSpPr/>
          <p:nvPr/>
        </p:nvSpPr>
        <p:spPr>
          <a:xfrm>
            <a:off x="1600287" y="5664902"/>
            <a:ext cx="279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the kids</a:t>
            </a:r>
            <a:endParaRPr lang="en-AU" sz="2400" dirty="0">
              <a:solidFill>
                <a:schemeClr val="accent2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A7A5D0-A0E0-4E23-B3C4-F6EC6DE22CC6}"/>
              </a:ext>
            </a:extLst>
          </p:cNvPr>
          <p:cNvSpPr/>
          <p:nvPr/>
        </p:nvSpPr>
        <p:spPr>
          <a:xfrm>
            <a:off x="2913232" y="5652657"/>
            <a:ext cx="2796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ran</a:t>
            </a:r>
            <a:endParaRPr lang="en-AU" sz="2400" dirty="0">
              <a:solidFill>
                <a:srgbClr val="00B05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43B78F-1CE3-467A-B4F2-5D8D82FE5834}"/>
              </a:ext>
            </a:extLst>
          </p:cNvPr>
          <p:cNvSpPr/>
          <p:nvPr/>
        </p:nvSpPr>
        <p:spPr>
          <a:xfrm>
            <a:off x="3575868" y="5664902"/>
            <a:ext cx="353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on the oval.</a:t>
            </a:r>
            <a:endParaRPr lang="en-AU" sz="2400" dirty="0">
              <a:solidFill>
                <a:srgbClr val="0070C0"/>
              </a:solidFill>
            </a:endParaRPr>
          </a:p>
        </p:txBody>
      </p:sp>
      <p:pic>
        <p:nvPicPr>
          <p:cNvPr id="27" name="Picture 26" descr="Who is left behind under the new child care subsidy? | Pursuit by The ...">
            <a:extLst>
              <a:ext uri="{FF2B5EF4-FFF2-40B4-BE49-F238E27FC236}">
                <a16:creationId xmlns:a16="http://schemas.microsoft.com/office/drawing/2014/main" id="{CBB77ED9-399E-4E29-B7DA-63B8B3C9AC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443" y="3026675"/>
            <a:ext cx="4848286" cy="2545350"/>
          </a:xfrm>
          <a:prstGeom prst="rect">
            <a:avLst/>
          </a:prstGeom>
        </p:spPr>
      </p:pic>
      <p:pic>
        <p:nvPicPr>
          <p:cNvPr id="30" name="Picture 29" descr="Logo, icon&#10;&#10;Description automatically generated">
            <a:extLst>
              <a:ext uri="{FF2B5EF4-FFF2-40B4-BE49-F238E27FC236}">
                <a16:creationId xmlns:a16="http://schemas.microsoft.com/office/drawing/2014/main" id="{BF9131E0-F7B2-470C-B3C0-A13DE8797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593" y="72152"/>
            <a:ext cx="674078" cy="674078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89EF0A4-7C11-44AD-AE90-CB5BC350E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068" y="72152"/>
            <a:ext cx="674079" cy="674079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A240ACFF-78B5-4C39-9187-DC6D389A1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7973" y="72152"/>
            <a:ext cx="674078" cy="674078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A20E9E94-5890-44DE-8BE1-EA402514A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8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7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Who is the subject?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What is the action?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Where does it occur?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When does it happen?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593" y="72152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068" y="72152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973" y="72152"/>
            <a:ext cx="674078" cy="67407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435807-05D7-484E-AC77-9B4C965BD630}"/>
              </a:ext>
            </a:extLst>
          </p:cNvPr>
          <p:cNvCxnSpPr/>
          <p:nvPr/>
        </p:nvCxnSpPr>
        <p:spPr>
          <a:xfrm>
            <a:off x="390617" y="5859262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747857-E813-465C-904C-6BCD53FCF27B}"/>
              </a:ext>
            </a:extLst>
          </p:cNvPr>
          <p:cNvCxnSpPr/>
          <p:nvPr/>
        </p:nvCxnSpPr>
        <p:spPr>
          <a:xfrm>
            <a:off x="390617" y="6473301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89963D-DACF-4163-8270-A09D89CD4519}"/>
              </a:ext>
            </a:extLst>
          </p:cNvPr>
          <p:cNvSpPr txBox="1"/>
          <p:nvPr/>
        </p:nvSpPr>
        <p:spPr>
          <a:xfrm>
            <a:off x="424436" y="2358700"/>
            <a:ext cx="56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They</a:t>
            </a:r>
            <a:r>
              <a:rPr lang="en-AU" sz="3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swam</a:t>
            </a:r>
            <a:r>
              <a:rPr lang="en-AU" sz="3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BA806A76-8E14-0544-AC18-1EFCD5F65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5EB418-EB2B-458A-AB9C-32AFB837152A}"/>
              </a:ext>
            </a:extLst>
          </p:cNvPr>
          <p:cNvSpPr/>
          <p:nvPr/>
        </p:nvSpPr>
        <p:spPr>
          <a:xfrm>
            <a:off x="0" y="369331"/>
            <a:ext cx="8301849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Answer the questions orally.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Use the notes to say the sentence, in this order: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</a:t>
            </a:r>
            <a:r>
              <a:rPr lang="en-AU" sz="2000" b="1" dirty="0">
                <a:latin typeface="Century Gothic" panose="020B0502020202020204" pitchFamily="34" charset="0"/>
              </a:rPr>
              <a:t>,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latin typeface="Century Gothic" panose="020B0502020202020204" pitchFamily="34" charset="0"/>
              </a:rPr>
              <a:t>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3.    Say your sentence using correct punctuation.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W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hen</a:t>
            </a:r>
            <a:r>
              <a:rPr lang="en-AU" sz="20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,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solidFill>
                  <a:srgbClr val="0070C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.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4.    Teacher writes the sentence.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F4FAEA-288E-4BA4-B968-8300C220FE41}"/>
              </a:ext>
            </a:extLst>
          </p:cNvPr>
          <p:cNvCxnSpPr/>
          <p:nvPr/>
        </p:nvCxnSpPr>
        <p:spPr>
          <a:xfrm>
            <a:off x="1180657" y="3497153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57F4A7-549E-4C53-9BDC-B35A268F31BF}"/>
              </a:ext>
            </a:extLst>
          </p:cNvPr>
          <p:cNvCxnSpPr/>
          <p:nvPr/>
        </p:nvCxnSpPr>
        <p:spPr>
          <a:xfrm>
            <a:off x="1209358" y="4321895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DDEA31-97D2-4C0C-BBCB-D3583C068BEA}"/>
              </a:ext>
            </a:extLst>
          </p:cNvPr>
          <p:cNvCxnSpPr/>
          <p:nvPr/>
        </p:nvCxnSpPr>
        <p:spPr>
          <a:xfrm>
            <a:off x="1280122" y="5243200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4D58F91-33EF-4586-8B0D-7BC9B9F622E8}"/>
              </a:ext>
            </a:extLst>
          </p:cNvPr>
          <p:cNvSpPr/>
          <p:nvPr/>
        </p:nvSpPr>
        <p:spPr>
          <a:xfrm>
            <a:off x="1209358" y="3039678"/>
            <a:ext cx="2392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On Sunday</a:t>
            </a:r>
            <a:endParaRPr lang="en-AU" sz="3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2BB478-8E7A-4841-A87F-CC19592C77D3}"/>
              </a:ext>
            </a:extLst>
          </p:cNvPr>
          <p:cNvSpPr/>
          <p:nvPr/>
        </p:nvSpPr>
        <p:spPr>
          <a:xfrm>
            <a:off x="1250124" y="4751559"/>
            <a:ext cx="2831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at the beach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6ADA59-4313-45DB-82AD-5376DAD6732B}"/>
              </a:ext>
            </a:extLst>
          </p:cNvPr>
          <p:cNvSpPr/>
          <p:nvPr/>
        </p:nvSpPr>
        <p:spPr>
          <a:xfrm>
            <a:off x="1180657" y="3828871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the kids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85FB03-F7EC-4F81-A28F-630434E818E8}"/>
              </a:ext>
            </a:extLst>
          </p:cNvPr>
          <p:cNvSpPr txBox="1"/>
          <p:nvPr/>
        </p:nvSpPr>
        <p:spPr>
          <a:xfrm>
            <a:off x="139834" y="3026675"/>
            <a:ext cx="1069524" cy="2342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When:</a:t>
            </a:r>
          </a:p>
          <a:p>
            <a:pPr>
              <a:lnSpc>
                <a:spcPct val="150000"/>
              </a:lnSpc>
            </a:pPr>
            <a:endParaRPr lang="en-AU" sz="20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Who:</a:t>
            </a:r>
          </a:p>
          <a:p>
            <a:pPr>
              <a:lnSpc>
                <a:spcPct val="150000"/>
              </a:lnSpc>
            </a:pPr>
            <a:endParaRPr lang="en-AU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Where:</a:t>
            </a:r>
          </a:p>
        </p:txBody>
      </p:sp>
      <p:pic>
        <p:nvPicPr>
          <p:cNvPr id="2050" name="Picture 2" descr="On the beach and swimming in the sea - Safer Tourism Foundation : Safer ...">
            <a:extLst>
              <a:ext uri="{FF2B5EF4-FFF2-40B4-BE49-F238E27FC236}">
                <a16:creationId xmlns:a16="http://schemas.microsoft.com/office/drawing/2014/main" id="{990E9443-B60D-43A9-ACE1-C975702C7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12" y="2788515"/>
            <a:ext cx="3854286" cy="25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BB4C-0AFE-44AF-AD6E-E63AD101B2C9}"/>
              </a:ext>
            </a:extLst>
          </p:cNvPr>
          <p:cNvSpPr/>
          <p:nvPr/>
        </p:nvSpPr>
        <p:spPr>
          <a:xfrm>
            <a:off x="3210" y="369331"/>
            <a:ext cx="7010664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Answer the questions orally.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Use the notes to say the sentence, in this order: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</a:t>
            </a:r>
            <a:r>
              <a:rPr lang="en-AU" sz="2000" b="1" dirty="0">
                <a:latin typeface="Century Gothic" panose="020B0502020202020204" pitchFamily="34" charset="0"/>
              </a:rPr>
              <a:t>,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latin typeface="Century Gothic" panose="020B0502020202020204" pitchFamily="34" charset="0"/>
              </a:rPr>
              <a:t>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3.    Write your sentence using correct punctuation.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	</a:t>
            </a:r>
            <a:r>
              <a:rPr lang="en-A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W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hen</a:t>
            </a:r>
            <a:r>
              <a:rPr lang="en-AU" sz="20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,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sz="2000" b="1" dirty="0">
                <a:latin typeface="Century Gothic" panose="020B0502020202020204" pitchFamily="34" charset="0"/>
              </a:rPr>
              <a:t> </a:t>
            </a: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>
                <a:solidFill>
                  <a:srgbClr val="0070C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.</a:t>
            </a: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4.    Teacher writes the sentence.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2285" y="2964483"/>
            <a:ext cx="99195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 Add in sentences </a:t>
            </a:r>
            <a:r>
              <a:rPr lang="en-AU" sz="2600">
                <a:latin typeface="Century Gothic" panose="020B0502020202020204" pitchFamily="34" charset="0"/>
              </a:rPr>
              <a:t>from texts or </a:t>
            </a:r>
            <a:r>
              <a:rPr lang="en-AU" sz="2600" dirty="0">
                <a:latin typeface="Century Gothic" panose="020B0502020202020204" pitchFamily="34" charset="0"/>
              </a:rPr>
              <a:t>picture books currently being used in class 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69E16-CCA3-4BF4-BBD1-43DAD499E2C3}"/>
              </a:ext>
            </a:extLst>
          </p:cNvPr>
          <p:cNvSpPr txBox="1">
            <a:spLocks/>
          </p:cNvSpPr>
          <p:nvPr/>
        </p:nvSpPr>
        <p:spPr>
          <a:xfrm>
            <a:off x="451406" y="5167415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___________________________________________________________________.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1D69E16-CCA3-4BF4-BBD1-43DAD499E2C3}"/>
              </a:ext>
            </a:extLst>
          </p:cNvPr>
          <p:cNvSpPr txBox="1">
            <a:spLocks/>
          </p:cNvSpPr>
          <p:nvPr/>
        </p:nvSpPr>
        <p:spPr>
          <a:xfrm>
            <a:off x="491298" y="6028742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___________________________________________________________________.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21800" y="1027753"/>
            <a:ext cx="1988664" cy="169277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Identify the 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words could describe it?  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2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1CA163B-7214-6E97-2EA9-1FB6E6FA4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1552" y="134012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91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We are learning to expand our sentences by adding extra information.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13173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766354"/>
            <a:ext cx="11845504" cy="674078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Activate Prior Knowledge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no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 and the verb in these sentences?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9F47CD-E82C-844B-883B-BA28BE9F007D}"/>
              </a:ext>
            </a:extLst>
          </p:cNvPr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accent2"/>
                </a:solidFill>
              </a:rPr>
              <a:t>She</a:t>
            </a:r>
            <a:r>
              <a:rPr lang="en-AU" sz="2400" dirty="0"/>
              <a:t> </a:t>
            </a:r>
            <a:r>
              <a:rPr lang="en-AU" sz="2400" dirty="0">
                <a:solidFill>
                  <a:srgbClr val="00B050"/>
                </a:solidFill>
              </a:rPr>
              <a:t>ran</a:t>
            </a:r>
            <a:r>
              <a:rPr lang="en-AU" sz="2400" dirty="0"/>
              <a:t>. </a:t>
            </a:r>
          </a:p>
          <a:p>
            <a:endParaRPr lang="en-AU" sz="2400" dirty="0"/>
          </a:p>
          <a:p>
            <a:r>
              <a:rPr lang="en-AU" sz="2400" dirty="0">
                <a:solidFill>
                  <a:schemeClr val="accent2"/>
                </a:solidFill>
              </a:rPr>
              <a:t>Pat</a:t>
            </a:r>
            <a:r>
              <a:rPr lang="en-AU" sz="2400" dirty="0"/>
              <a:t> </a:t>
            </a:r>
            <a:r>
              <a:rPr lang="en-AU" sz="2400" dirty="0">
                <a:solidFill>
                  <a:srgbClr val="00B050"/>
                </a:solidFill>
              </a:rPr>
              <a:t>ate</a:t>
            </a:r>
            <a:r>
              <a:rPr lang="en-AU" sz="2400" dirty="0"/>
              <a:t>. </a:t>
            </a:r>
          </a:p>
          <a:p>
            <a:endParaRPr lang="en-AU" sz="2400" dirty="0"/>
          </a:p>
          <a:p>
            <a:r>
              <a:rPr lang="en-AU" sz="2400" dirty="0">
                <a:solidFill>
                  <a:schemeClr val="accent2"/>
                </a:solidFill>
              </a:rPr>
              <a:t>Tim</a:t>
            </a:r>
            <a:r>
              <a:rPr lang="en-AU" sz="2400" dirty="0"/>
              <a:t> </a:t>
            </a:r>
            <a:r>
              <a:rPr lang="en-AU" sz="2400" dirty="0">
                <a:solidFill>
                  <a:srgbClr val="00B050"/>
                </a:solidFill>
              </a:rPr>
              <a:t>napped</a:t>
            </a:r>
            <a:r>
              <a:rPr lang="en-AU" sz="2400" dirty="0"/>
              <a:t>.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6FE398A-0CFD-3940-AD80-F34577642E8B}"/>
              </a:ext>
            </a:extLst>
          </p:cNvPr>
          <p:cNvSpPr txBox="1">
            <a:spLocks/>
          </p:cNvSpPr>
          <p:nvPr/>
        </p:nvSpPr>
        <p:spPr>
          <a:xfrm>
            <a:off x="132432" y="796528"/>
            <a:ext cx="8858464" cy="1339629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sentence is a complete thought.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It must contain a </a:t>
            </a:r>
            <a:r>
              <a:rPr lang="en-AU" dirty="0">
                <a:solidFill>
                  <a:schemeClr val="accent2"/>
                </a:solidFill>
                <a:latin typeface="Century Gothic" panose="020B0502020202020204" pitchFamily="34" charset="0"/>
              </a:rPr>
              <a:t>subject</a:t>
            </a:r>
            <a:r>
              <a:rPr lang="en-AU" dirty="0">
                <a:latin typeface="Century Gothic" panose="020B0502020202020204" pitchFamily="34" charset="0"/>
              </a:rPr>
              <a:t> and a </a:t>
            </a:r>
            <a:r>
              <a:rPr lang="en-AU" dirty="0">
                <a:solidFill>
                  <a:srgbClr val="00B050"/>
                </a:solidFill>
                <a:latin typeface="Century Gothic" panose="020B0502020202020204" pitchFamily="34" charset="0"/>
              </a:rPr>
              <a:t>verb</a:t>
            </a:r>
            <a:r>
              <a:rPr lang="en-AU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766354"/>
            <a:ext cx="11845504" cy="674078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no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 and the verb in these sentences?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9F47CD-E82C-844B-883B-BA28BE9F007D}"/>
              </a:ext>
            </a:extLst>
          </p:cNvPr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She ran. </a:t>
            </a:r>
          </a:p>
          <a:p>
            <a:endParaRPr lang="en-AU" sz="2400" dirty="0"/>
          </a:p>
          <a:p>
            <a:r>
              <a:rPr lang="en-AU" sz="2400" dirty="0"/>
              <a:t>Pat ate. </a:t>
            </a:r>
          </a:p>
          <a:p>
            <a:endParaRPr lang="en-AU" sz="2400" dirty="0"/>
          </a:p>
          <a:p>
            <a:r>
              <a:rPr lang="en-AU" sz="2400" dirty="0"/>
              <a:t>Tim napped.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BAD63-2475-BB45-AAA3-2F30459F514B}"/>
              </a:ext>
            </a:extLst>
          </p:cNvPr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These sentences are boring and do not contain any additional information.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8149A-D946-4C4B-97A7-E02B8D0F920F}"/>
              </a:ext>
            </a:extLst>
          </p:cNvPr>
          <p:cNvSpPr txBox="1"/>
          <p:nvPr/>
        </p:nvSpPr>
        <p:spPr>
          <a:xfrm rot="19810418">
            <a:off x="598525" y="3763495"/>
            <a:ext cx="2659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C00000"/>
                </a:solidFill>
                <a:latin typeface="Century Gothic" panose="020B0502020202020204" pitchFamily="34" charset="0"/>
              </a:rPr>
              <a:t>Boring !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F2250DB-8E10-B847-9F1E-4936431C6DC3}"/>
              </a:ext>
            </a:extLst>
          </p:cNvPr>
          <p:cNvSpPr txBox="1">
            <a:spLocks/>
          </p:cNvSpPr>
          <p:nvPr/>
        </p:nvSpPr>
        <p:spPr>
          <a:xfrm>
            <a:off x="132432" y="796528"/>
            <a:ext cx="8858464" cy="1339629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sentence is a complete thought.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It must contain a </a:t>
            </a:r>
            <a:r>
              <a:rPr lang="en-AU" dirty="0">
                <a:solidFill>
                  <a:schemeClr val="accent2"/>
                </a:solidFill>
                <a:latin typeface="Century Gothic" panose="020B0502020202020204" pitchFamily="34" charset="0"/>
              </a:rPr>
              <a:t>subject</a:t>
            </a:r>
            <a:r>
              <a:rPr lang="en-AU" dirty="0">
                <a:latin typeface="Century Gothic" panose="020B0502020202020204" pitchFamily="34" charset="0"/>
              </a:rPr>
              <a:t> and a </a:t>
            </a:r>
            <a:r>
              <a:rPr lang="en-AU" dirty="0">
                <a:solidFill>
                  <a:srgbClr val="00B050"/>
                </a:solidFill>
                <a:latin typeface="Century Gothic" panose="020B0502020202020204" pitchFamily="34" charset="0"/>
              </a:rPr>
              <a:t>verb</a:t>
            </a:r>
            <a:r>
              <a:rPr lang="en-AU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766354"/>
            <a:ext cx="11845504" cy="929281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54718" y="785253"/>
            <a:ext cx="2720113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Who ate?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When did they eat?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953911-64F0-4738-A783-E6A25A5E8D09}"/>
              </a:ext>
            </a:extLst>
          </p:cNvPr>
          <p:cNvSpPr txBox="1"/>
          <p:nvPr/>
        </p:nvSpPr>
        <p:spPr>
          <a:xfrm>
            <a:off x="1411927" y="5581514"/>
            <a:ext cx="2007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/>
              <a:t>Pat ate. </a:t>
            </a:r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FB0D9630-F782-4DB3-9B71-5D89FC982A76}"/>
              </a:ext>
            </a:extLst>
          </p:cNvPr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/>
          </a:prstGeom>
          <a:solidFill>
            <a:srgbClr val="79FF9C"/>
          </a:solidFill>
          <a:ln>
            <a:solidFill>
              <a:srgbClr val="79F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530655-3679-4C4D-BA7A-F0F80E365643}"/>
              </a:ext>
            </a:extLst>
          </p:cNvPr>
          <p:cNvSpPr txBox="1"/>
          <p:nvPr/>
        </p:nvSpPr>
        <p:spPr>
          <a:xfrm>
            <a:off x="7382098" y="5097628"/>
            <a:ext cx="46183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/>
              <a:t>During lunchtime, Pat ate his apple outside.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7836C-B8FA-4409-8812-A8A9A4ED639C}"/>
              </a:ext>
            </a:extLst>
          </p:cNvPr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When?</a:t>
            </a:r>
          </a:p>
          <a:p>
            <a:r>
              <a:rPr lang="en-AU" sz="2800" dirty="0"/>
              <a:t>Where? </a:t>
            </a:r>
          </a:p>
          <a:p>
            <a:r>
              <a:rPr lang="en-AU" sz="2800" dirty="0"/>
              <a:t>Who? </a:t>
            </a:r>
          </a:p>
          <a:p>
            <a:r>
              <a:rPr lang="en-AU" sz="2800" dirty="0"/>
              <a:t>What? </a:t>
            </a: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9611657C-DCAE-4B0C-AE11-EE7726B3D657}"/>
              </a:ext>
            </a:extLst>
          </p:cNvPr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/>
          </a:prstGeom>
          <a:solidFill>
            <a:srgbClr val="79FF9C"/>
          </a:solidFill>
          <a:ln>
            <a:solidFill>
              <a:srgbClr val="79F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6D67FE-C06E-4DC7-8890-BCE56BCD5C89}"/>
              </a:ext>
            </a:extLst>
          </p:cNvPr>
          <p:cNvSpPr txBox="1"/>
          <p:nvPr/>
        </p:nvSpPr>
        <p:spPr>
          <a:xfrm rot="19810418">
            <a:off x="938456" y="5393358"/>
            <a:ext cx="2659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C00000"/>
                </a:solidFill>
                <a:latin typeface="Century Gothic" panose="020B0502020202020204" pitchFamily="34" charset="0"/>
              </a:rPr>
              <a:t>Boring !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C421F1C-1916-4D31-B5F7-5F06B181A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7861" y="2836699"/>
            <a:ext cx="2362318" cy="2126723"/>
          </a:xfrm>
          <a:prstGeom prst="rect">
            <a:avLst/>
          </a:prstGeom>
        </p:spPr>
      </p:pic>
      <p:pic>
        <p:nvPicPr>
          <p:cNvPr id="24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4220A155-8250-FF40-912A-DFA5BD884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10727186" y="5601653"/>
            <a:ext cx="882193" cy="6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A843E32-1EC9-2F4A-B367-EAE9DA558EA0}"/>
              </a:ext>
            </a:extLst>
          </p:cNvPr>
          <p:cNvSpPr txBox="1">
            <a:spLocks/>
          </p:cNvSpPr>
          <p:nvPr/>
        </p:nvSpPr>
        <p:spPr>
          <a:xfrm>
            <a:off x="69811" y="471298"/>
            <a:ext cx="9180909" cy="1489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800" dirty="0">
                <a:latin typeface="Century Gothic" panose="020B0502020202020204" pitchFamily="34" charset="0"/>
              </a:rPr>
              <a:t>By adding additional information, we can expand sentences to make them more interesting.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800" dirty="0">
                <a:latin typeface="Century Gothic" panose="020B0502020202020204" pitchFamily="34" charset="0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 panose="020B0502020202020204" pitchFamily="34" charset="0"/>
              </a:rPr>
              <a:t> when</a:t>
            </a:r>
            <a:r>
              <a:rPr lang="en-AU" sz="1800" dirty="0">
                <a:latin typeface="Century Gothic" panose="020B0502020202020204" pitchFamily="34" charset="0"/>
              </a:rPr>
              <a:t>, </a:t>
            </a:r>
            <a:r>
              <a:rPr lang="en-A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1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AU" sz="1800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sz="1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,</a:t>
            </a:r>
            <a:r>
              <a:rPr lang="en-AU" sz="1800" dirty="0">
                <a:latin typeface="Century Gothic" panose="020B0502020202020204" pitchFamily="34" charset="0"/>
              </a:rPr>
              <a:t> and </a:t>
            </a:r>
            <a:r>
              <a:rPr lang="en-AU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AU" sz="1800" dirty="0">
                <a:latin typeface="Century Gothic" panose="020B0502020202020204" pitchFamily="34" charset="0"/>
              </a:rPr>
              <a:t>will make your sentence more informative for the reader: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Free After School Snacks &amp; Summer Meals for Kid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5" y="2781299"/>
            <a:ext cx="4009324" cy="2098213"/>
          </a:xfrm>
          <a:prstGeom prst="rect">
            <a:avLst/>
          </a:prstGeom>
        </p:spPr>
      </p:pic>
      <p:pic>
        <p:nvPicPr>
          <p:cNvPr id="25" name="Picture 24" descr="Free After School Snacks &amp; Summer Meals for Kid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55" y="2850934"/>
            <a:ext cx="4009324" cy="209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766354"/>
            <a:ext cx="11845504" cy="929281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69811" y="471298"/>
            <a:ext cx="9180909" cy="1489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800" dirty="0">
                <a:latin typeface="Century Gothic" panose="020B0502020202020204" pitchFamily="34" charset="0"/>
              </a:rPr>
              <a:t>By adding additional information, we can expand sentences to make them more interesting.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800" dirty="0">
                <a:latin typeface="Century Gothic" panose="020B0502020202020204" pitchFamily="34" charset="0"/>
              </a:rPr>
              <a:t>Including </a:t>
            </a:r>
            <a:r>
              <a:rPr lang="en-AU" sz="1800" dirty="0">
                <a:solidFill>
                  <a:srgbClr val="FF33CC"/>
                </a:solidFill>
                <a:latin typeface="Century Gothic" panose="020B0502020202020204" pitchFamily="34" charset="0"/>
              </a:rPr>
              <a:t>when</a:t>
            </a:r>
            <a:r>
              <a:rPr lang="en-AU" sz="1800" dirty="0">
                <a:latin typeface="Century Gothic" panose="020B0502020202020204" pitchFamily="34" charset="0"/>
              </a:rPr>
              <a:t>, </a:t>
            </a:r>
            <a:r>
              <a:rPr lang="en-A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who</a:t>
            </a:r>
            <a:r>
              <a:rPr lang="en-AU" sz="1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AU" sz="1800" dirty="0">
                <a:solidFill>
                  <a:srgbClr val="00B050"/>
                </a:solidFill>
                <a:latin typeface="Century Gothic" panose="020B0502020202020204" pitchFamily="34" charset="0"/>
              </a:rPr>
              <a:t>what</a:t>
            </a:r>
            <a:r>
              <a:rPr lang="en-AU" sz="1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,</a:t>
            </a:r>
            <a:r>
              <a:rPr lang="en-AU" sz="1800" dirty="0">
                <a:latin typeface="Century Gothic" panose="020B0502020202020204" pitchFamily="34" charset="0"/>
              </a:rPr>
              <a:t> and </a:t>
            </a:r>
            <a:r>
              <a:rPr lang="en-AU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AU" sz="1800" dirty="0">
                <a:latin typeface="Century Gothic" panose="020B0502020202020204" pitchFamily="34" charset="0"/>
              </a:rPr>
              <a:t>will make your sentence more informative for the reader: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54718" y="785253"/>
            <a:ext cx="2720113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Who splashed?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When did they splash?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  <a:p>
            <a:r>
              <a:rPr lang="en-AU" sz="1400" dirty="0">
                <a:latin typeface="Century Gothic" panose="020B0502020202020204" pitchFamily="34" charset="0"/>
              </a:rPr>
              <a:t>2. What does ‘they’ refer to in the kernel sentence. 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953911-64F0-4738-A783-E6A25A5E8D09}"/>
              </a:ext>
            </a:extLst>
          </p:cNvPr>
          <p:cNvSpPr txBox="1"/>
          <p:nvPr/>
        </p:nvSpPr>
        <p:spPr>
          <a:xfrm>
            <a:off x="707202" y="5747687"/>
            <a:ext cx="3121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/>
              <a:t>They splashed.</a:t>
            </a:r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FB0D9630-F782-4DB3-9B71-5D89FC982A76}"/>
              </a:ext>
            </a:extLst>
          </p:cNvPr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/>
          </a:prstGeom>
          <a:solidFill>
            <a:srgbClr val="79FF9C"/>
          </a:solidFill>
          <a:ln>
            <a:solidFill>
              <a:srgbClr val="79F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530655-3679-4C4D-BA7A-F0F80E365643}"/>
              </a:ext>
            </a:extLst>
          </p:cNvPr>
          <p:cNvSpPr txBox="1"/>
          <p:nvPr/>
        </p:nvSpPr>
        <p:spPr>
          <a:xfrm>
            <a:off x="7467194" y="5186154"/>
            <a:ext cx="46183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/>
              <a:t>On a rainy day, the two girls splashed in muddy puddles.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7836C-B8FA-4409-8812-A8A9A4ED639C}"/>
              </a:ext>
            </a:extLst>
          </p:cNvPr>
          <p:cNvSpPr txBox="1"/>
          <p:nvPr/>
        </p:nvSpPr>
        <p:spPr>
          <a:xfrm>
            <a:off x="4777776" y="2973623"/>
            <a:ext cx="14729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When?</a:t>
            </a:r>
          </a:p>
          <a:p>
            <a:r>
              <a:rPr lang="en-AU" sz="2800" dirty="0"/>
              <a:t>Where? </a:t>
            </a:r>
          </a:p>
          <a:p>
            <a:r>
              <a:rPr lang="en-AU" sz="2800" dirty="0"/>
              <a:t>Who? </a:t>
            </a:r>
          </a:p>
          <a:p>
            <a:r>
              <a:rPr lang="en-AU" sz="2800" dirty="0"/>
              <a:t>What? </a:t>
            </a: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9611657C-DCAE-4B0C-AE11-EE7726B3D657}"/>
              </a:ext>
            </a:extLst>
          </p:cNvPr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/>
          </a:prstGeom>
          <a:solidFill>
            <a:srgbClr val="79FF9C"/>
          </a:solidFill>
          <a:ln>
            <a:solidFill>
              <a:srgbClr val="79F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C421F1C-1916-4D31-B5F7-5F06B181A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3106" y="2972958"/>
            <a:ext cx="2362318" cy="2126723"/>
          </a:xfrm>
          <a:prstGeom prst="rect">
            <a:avLst/>
          </a:prstGeom>
        </p:spPr>
      </p:pic>
      <p:pic>
        <p:nvPicPr>
          <p:cNvPr id="26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4214FA1B-F72E-B84D-B938-0E855914A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10941514" y="5978148"/>
            <a:ext cx="882193" cy="6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6D67FE-C06E-4DC7-8890-BCE56BCD5C89}"/>
              </a:ext>
            </a:extLst>
          </p:cNvPr>
          <p:cNvSpPr txBox="1"/>
          <p:nvPr/>
        </p:nvSpPr>
        <p:spPr>
          <a:xfrm rot="19810418">
            <a:off x="921124" y="5546628"/>
            <a:ext cx="2659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C00000"/>
                </a:solidFill>
                <a:latin typeface="Century Gothic" panose="020B0502020202020204" pitchFamily="34" charset="0"/>
              </a:rPr>
              <a:t>Boring !</a:t>
            </a:r>
          </a:p>
        </p:txBody>
      </p:sp>
      <p:pic>
        <p:nvPicPr>
          <p:cNvPr id="8" name="Picture 7" descr="Expand Your Child's Learning &amp; Fun | Topeka &amp; Shawnee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28" y="2485519"/>
            <a:ext cx="3921243" cy="2614162"/>
          </a:xfrm>
          <a:prstGeom prst="rect">
            <a:avLst/>
          </a:prstGeom>
        </p:spPr>
      </p:pic>
      <p:pic>
        <p:nvPicPr>
          <p:cNvPr id="23" name="Picture 22" descr="Expand Your Child's Learning &amp; Fun | Topeka &amp; Shawnee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15" y="2485519"/>
            <a:ext cx="3921243" cy="26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2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226" y="5643117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Example: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6367580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 the morning</a:t>
            </a:r>
            <a:r>
              <a:rPr lang="en-AU" b="1" dirty="0">
                <a:latin typeface="Century Gothic" panose="020B0502020202020204" pitchFamily="34" charset="0"/>
              </a:rPr>
              <a:t>, </a:t>
            </a:r>
            <a:r>
              <a:rPr lang="en-AU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the yappy dog was </a:t>
            </a:r>
            <a:r>
              <a:rPr lang="en-AU" b="1" dirty="0">
                <a:solidFill>
                  <a:srgbClr val="00B050"/>
                </a:solidFill>
                <a:latin typeface="Century Gothic" panose="020B0502020202020204" pitchFamily="34" charset="0"/>
              </a:rPr>
              <a:t>barking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 the park</a:t>
            </a:r>
            <a:r>
              <a:rPr lang="en-AU" b="1" dirty="0">
                <a:latin typeface="Century Gothic" panose="020B0502020202020204" pitchFamily="34" charset="0"/>
              </a:rPr>
              <a:t>. 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77158-A7D4-0741-ABB5-11A86C23CCF0}"/>
              </a:ext>
            </a:extLst>
          </p:cNvPr>
          <p:cNvSpPr txBox="1"/>
          <p:nvPr/>
        </p:nvSpPr>
        <p:spPr>
          <a:xfrm>
            <a:off x="2460535" y="2104655"/>
            <a:ext cx="3496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He</a:t>
            </a:r>
            <a:r>
              <a:rPr lang="en-AU" sz="3200" b="1" dirty="0">
                <a:latin typeface="Century Gothic" panose="020B0502020202020204" pitchFamily="34" charset="0"/>
              </a:rPr>
              <a:t> </a:t>
            </a:r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was</a:t>
            </a:r>
            <a:r>
              <a:rPr lang="en-AU" sz="3200" b="1" dirty="0">
                <a:latin typeface="Century Gothic" panose="020B0502020202020204" pitchFamily="34" charset="0"/>
              </a:rPr>
              <a:t> </a:t>
            </a:r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barking</a:t>
            </a:r>
            <a:r>
              <a:rPr lang="en-AU" sz="3200" b="1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59BD6D-1A00-A342-8917-DD54545DA75A}"/>
              </a:ext>
            </a:extLst>
          </p:cNvPr>
          <p:cNvSpPr txBox="1"/>
          <p:nvPr/>
        </p:nvSpPr>
        <p:spPr>
          <a:xfrm>
            <a:off x="139834" y="3026675"/>
            <a:ext cx="1069524" cy="2342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When:</a:t>
            </a:r>
          </a:p>
          <a:p>
            <a:pPr>
              <a:lnSpc>
                <a:spcPct val="150000"/>
              </a:lnSpc>
            </a:pPr>
            <a:endParaRPr lang="en-AU" sz="20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Who:</a:t>
            </a:r>
          </a:p>
          <a:p>
            <a:pPr>
              <a:lnSpc>
                <a:spcPct val="150000"/>
              </a:lnSpc>
            </a:pPr>
            <a:endParaRPr lang="en-AU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2834BA-CEE5-224B-B18F-A36407E3B417}"/>
              </a:ext>
            </a:extLst>
          </p:cNvPr>
          <p:cNvCxnSpPr/>
          <p:nvPr/>
        </p:nvCxnSpPr>
        <p:spPr>
          <a:xfrm>
            <a:off x="1180657" y="3497153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45E2A9-E1B4-9A4E-A0F6-46B20101CFF5}"/>
              </a:ext>
            </a:extLst>
          </p:cNvPr>
          <p:cNvCxnSpPr/>
          <p:nvPr/>
        </p:nvCxnSpPr>
        <p:spPr>
          <a:xfrm>
            <a:off x="1209358" y="4321895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DE9D85-26E0-FE43-A992-2AB167193817}"/>
              </a:ext>
            </a:extLst>
          </p:cNvPr>
          <p:cNvCxnSpPr/>
          <p:nvPr/>
        </p:nvCxnSpPr>
        <p:spPr>
          <a:xfrm>
            <a:off x="1280122" y="5243200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116A2C-C3F6-BA49-99DD-962CA98E5B2B}"/>
              </a:ext>
            </a:extLst>
          </p:cNvPr>
          <p:cNvSpPr/>
          <p:nvPr/>
        </p:nvSpPr>
        <p:spPr>
          <a:xfrm>
            <a:off x="1209358" y="3039678"/>
            <a:ext cx="3148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In the morning </a:t>
            </a:r>
            <a:endParaRPr lang="en-AU" sz="3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E5BF13-4AA4-CC4A-806B-76B8B3061CF4}"/>
              </a:ext>
            </a:extLst>
          </p:cNvPr>
          <p:cNvSpPr/>
          <p:nvPr/>
        </p:nvSpPr>
        <p:spPr>
          <a:xfrm>
            <a:off x="1250124" y="4751559"/>
            <a:ext cx="2291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in the park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334347-3B3A-FC40-85B1-E09589727612}"/>
              </a:ext>
            </a:extLst>
          </p:cNvPr>
          <p:cNvSpPr/>
          <p:nvPr/>
        </p:nvSpPr>
        <p:spPr>
          <a:xfrm>
            <a:off x="1180657" y="3828871"/>
            <a:ext cx="3238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the yappy dog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CBC233-6B97-244A-86B5-CA5848242C48}"/>
              </a:ext>
            </a:extLst>
          </p:cNvPr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CFU: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Who is the subject?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What is the action?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Where does it occur?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When does it happen?</a:t>
            </a:r>
          </a:p>
        </p:txBody>
      </p:sp>
      <p:pic>
        <p:nvPicPr>
          <p:cNvPr id="26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24981C13-A54B-E14A-9F57-EF048A50E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6461615" y="5450838"/>
            <a:ext cx="882193" cy="6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rking Dogs - City of Cockbu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593" y="3692643"/>
            <a:ext cx="35718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170;p6">
            <a:extLst>
              <a:ext uri="{FF2B5EF4-FFF2-40B4-BE49-F238E27FC236}">
                <a16:creationId xmlns:a16="http://schemas.microsoft.com/office/drawing/2014/main" id="{60ABACF6-924F-4644-8C01-D356D372B385}"/>
              </a:ext>
            </a:extLst>
          </p:cNvPr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19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7228</TotalTime>
  <Words>1129</Words>
  <Application>Microsoft Office PowerPoint</Application>
  <PresentationFormat>Widescreen</PresentationFormat>
  <Paragraphs>241</Paragraphs>
  <Slides>15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Rounded MT Bold</vt:lpstr>
      <vt:lpstr>Calibri</vt:lpstr>
      <vt:lpstr>Century Gothic</vt:lpstr>
      <vt:lpstr>Noto Sans Symbols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Melinda Hinch</cp:lastModifiedBy>
  <cp:revision>61</cp:revision>
  <cp:lastPrinted>2022-03-24T06:13:12Z</cp:lastPrinted>
  <dcterms:created xsi:type="dcterms:W3CDTF">2021-08-04T08:19:39Z</dcterms:created>
  <dcterms:modified xsi:type="dcterms:W3CDTF">2023-07-05T15:03:16Z</dcterms:modified>
</cp:coreProperties>
</file>